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7" r:id="rId1"/>
  </p:sldMasterIdLst>
  <p:notesMasterIdLst>
    <p:notesMasterId r:id="rId41"/>
  </p:notesMasterIdLst>
  <p:sldIdLst>
    <p:sldId id="389" r:id="rId2"/>
    <p:sldId id="391" r:id="rId3"/>
    <p:sldId id="390" r:id="rId4"/>
    <p:sldId id="392" r:id="rId5"/>
    <p:sldId id="394" r:id="rId6"/>
    <p:sldId id="395" r:id="rId7"/>
    <p:sldId id="396" r:id="rId8"/>
    <p:sldId id="397" r:id="rId9"/>
    <p:sldId id="398" r:id="rId10"/>
    <p:sldId id="399" r:id="rId11"/>
    <p:sldId id="400" r:id="rId12"/>
    <p:sldId id="401" r:id="rId13"/>
    <p:sldId id="402" r:id="rId14"/>
    <p:sldId id="403" r:id="rId15"/>
    <p:sldId id="404" r:id="rId16"/>
    <p:sldId id="405" r:id="rId17"/>
    <p:sldId id="427" r:id="rId18"/>
    <p:sldId id="407" r:id="rId19"/>
    <p:sldId id="408" r:id="rId20"/>
    <p:sldId id="409" r:id="rId21"/>
    <p:sldId id="410" r:id="rId22"/>
    <p:sldId id="411" r:id="rId23"/>
    <p:sldId id="412" r:id="rId24"/>
    <p:sldId id="413" r:id="rId25"/>
    <p:sldId id="414" r:id="rId26"/>
    <p:sldId id="415" r:id="rId27"/>
    <p:sldId id="416" r:id="rId28"/>
    <p:sldId id="418" r:id="rId29"/>
    <p:sldId id="422" r:id="rId30"/>
    <p:sldId id="419" r:id="rId31"/>
    <p:sldId id="420" r:id="rId32"/>
    <p:sldId id="421" r:id="rId33"/>
    <p:sldId id="423" r:id="rId34"/>
    <p:sldId id="424" r:id="rId35"/>
    <p:sldId id="425" r:id="rId36"/>
    <p:sldId id="426" r:id="rId37"/>
    <p:sldId id="301" r:id="rId38"/>
    <p:sldId id="302" r:id="rId39"/>
    <p:sldId id="30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94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648B1C-7F57-438F-BCBC-8664DFC7CE1A}" type="datetimeFigureOut">
              <a:rPr lang="en-US" smtClean="0"/>
              <a:t>5/2/2024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D821E4-9CF4-4942-A27E-9B6D0A652E54}" type="slidenum">
              <a:rPr lang="en-US" smtClean="0"/>
              <a:t>‹#›</a:t>
            </a:fld>
            <a:endParaRPr lang="en-US"/>
          </a:p>
        </p:txBody>
      </p:sp>
    </p:spTree>
    <p:extLst>
      <p:ext uri="{BB962C8B-B14F-4D97-AF65-F5344CB8AC3E}">
        <p14:creationId xmlns:p14="http://schemas.microsoft.com/office/powerpoint/2010/main" val="37255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8DC79-622D-4007-846D-209C2CBEB8B8}" type="slidenum">
              <a:rPr lang="en-US" smtClean="0"/>
              <a:t>2</a:t>
            </a:fld>
            <a:endParaRPr lang="en-US"/>
          </a:p>
        </p:txBody>
      </p:sp>
    </p:spTree>
    <p:extLst>
      <p:ext uri="{BB962C8B-B14F-4D97-AF65-F5344CB8AC3E}">
        <p14:creationId xmlns:p14="http://schemas.microsoft.com/office/powerpoint/2010/main" val="2779293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8DC79-622D-4007-846D-209C2CBEB8B8}" type="slidenum">
              <a:rPr lang="en-US" smtClean="0"/>
              <a:t>5</a:t>
            </a:fld>
            <a:endParaRPr lang="en-US"/>
          </a:p>
        </p:txBody>
      </p:sp>
    </p:spTree>
    <p:extLst>
      <p:ext uri="{BB962C8B-B14F-4D97-AF65-F5344CB8AC3E}">
        <p14:creationId xmlns:p14="http://schemas.microsoft.com/office/powerpoint/2010/main" val="1090635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CA271C-94AB-4F01-9154-9BAB15E4C5DB}" type="datetimeFigureOut">
              <a:rPr lang="en-IN" smtClean="0"/>
              <a:t>02-05-2024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28FC130-8D73-43DA-9F1A-B2F7AD225EF8}" type="slidenum">
              <a:rPr lang="en-IN" smtClean="0"/>
              <a:t>‹#›</a:t>
            </a:fld>
            <a:endParaRPr lang="en-IN" dirty="0"/>
          </a:p>
        </p:txBody>
      </p:sp>
    </p:spTree>
    <p:extLst>
      <p:ext uri="{BB962C8B-B14F-4D97-AF65-F5344CB8AC3E}">
        <p14:creationId xmlns:p14="http://schemas.microsoft.com/office/powerpoint/2010/main" val="17834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CA271C-94AB-4F01-9154-9BAB15E4C5DB}" type="datetimeFigureOut">
              <a:rPr lang="en-IN" smtClean="0"/>
              <a:t>02-05-2024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28FC130-8D73-43DA-9F1A-B2F7AD225EF8}" type="slidenum">
              <a:rPr lang="en-IN" smtClean="0"/>
              <a:t>‹#›</a:t>
            </a:fld>
            <a:endParaRPr lang="en-IN" dirty="0"/>
          </a:p>
        </p:txBody>
      </p:sp>
    </p:spTree>
    <p:extLst>
      <p:ext uri="{BB962C8B-B14F-4D97-AF65-F5344CB8AC3E}">
        <p14:creationId xmlns:p14="http://schemas.microsoft.com/office/powerpoint/2010/main" val="1170631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CA271C-94AB-4F01-9154-9BAB15E4C5DB}" type="datetimeFigureOut">
              <a:rPr lang="en-IN" smtClean="0"/>
              <a:t>02-05-2024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28FC130-8D73-43DA-9F1A-B2F7AD225EF8}" type="slidenum">
              <a:rPr lang="en-IN" smtClean="0"/>
              <a:t>‹#›</a:t>
            </a:fld>
            <a:endParaRPr lang="en-I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571143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CA271C-94AB-4F01-9154-9BAB15E4C5DB}" type="datetimeFigureOut">
              <a:rPr lang="en-IN" smtClean="0"/>
              <a:t>02-05-2024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28FC130-8D73-43DA-9F1A-B2F7AD225EF8}" type="slidenum">
              <a:rPr lang="en-IN" smtClean="0"/>
              <a:t>‹#›</a:t>
            </a:fld>
            <a:endParaRPr lang="en-IN" dirty="0"/>
          </a:p>
        </p:txBody>
      </p:sp>
    </p:spTree>
    <p:extLst>
      <p:ext uri="{BB962C8B-B14F-4D97-AF65-F5344CB8AC3E}">
        <p14:creationId xmlns:p14="http://schemas.microsoft.com/office/powerpoint/2010/main" val="869596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CA271C-94AB-4F01-9154-9BAB15E4C5DB}" type="datetimeFigureOut">
              <a:rPr lang="en-IN" smtClean="0"/>
              <a:t>02-05-2024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28FC130-8D73-43DA-9F1A-B2F7AD225EF8}"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33380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CA271C-94AB-4F01-9154-9BAB15E4C5DB}" type="datetimeFigureOut">
              <a:rPr lang="en-IN" smtClean="0"/>
              <a:t>02-05-2024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28FC130-8D73-43DA-9F1A-B2F7AD225EF8}" type="slidenum">
              <a:rPr lang="en-IN" smtClean="0"/>
              <a:t>‹#›</a:t>
            </a:fld>
            <a:endParaRPr lang="en-IN" dirty="0"/>
          </a:p>
        </p:txBody>
      </p:sp>
    </p:spTree>
    <p:extLst>
      <p:ext uri="{BB962C8B-B14F-4D97-AF65-F5344CB8AC3E}">
        <p14:creationId xmlns:p14="http://schemas.microsoft.com/office/powerpoint/2010/main" val="3881813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A271C-94AB-4F01-9154-9BAB15E4C5DB}" type="datetimeFigureOut">
              <a:rPr lang="en-IN" smtClean="0"/>
              <a:t>02-05-2024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28FC130-8D73-43DA-9F1A-B2F7AD225EF8}" type="slidenum">
              <a:rPr lang="en-IN" smtClean="0"/>
              <a:t>‹#›</a:t>
            </a:fld>
            <a:endParaRPr lang="en-IN" dirty="0"/>
          </a:p>
        </p:txBody>
      </p:sp>
    </p:spTree>
    <p:extLst>
      <p:ext uri="{BB962C8B-B14F-4D97-AF65-F5344CB8AC3E}">
        <p14:creationId xmlns:p14="http://schemas.microsoft.com/office/powerpoint/2010/main" val="5258529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A271C-94AB-4F01-9154-9BAB15E4C5DB}" type="datetimeFigureOut">
              <a:rPr lang="en-IN" smtClean="0"/>
              <a:t>02-05-2024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28FC130-8D73-43DA-9F1A-B2F7AD225EF8}" type="slidenum">
              <a:rPr lang="en-IN" smtClean="0"/>
              <a:t>‹#›</a:t>
            </a:fld>
            <a:endParaRPr lang="en-IN" dirty="0"/>
          </a:p>
        </p:txBody>
      </p:sp>
    </p:spTree>
    <p:extLst>
      <p:ext uri="{BB962C8B-B14F-4D97-AF65-F5344CB8AC3E}">
        <p14:creationId xmlns:p14="http://schemas.microsoft.com/office/powerpoint/2010/main" val="73275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A271C-94AB-4F01-9154-9BAB15E4C5DB}" type="datetimeFigureOut">
              <a:rPr lang="en-IN" smtClean="0"/>
              <a:t>02-05-2024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28FC130-8D73-43DA-9F1A-B2F7AD225EF8}" type="slidenum">
              <a:rPr lang="en-IN" smtClean="0"/>
              <a:t>‹#›</a:t>
            </a:fld>
            <a:endParaRPr lang="en-IN" dirty="0"/>
          </a:p>
        </p:txBody>
      </p:sp>
    </p:spTree>
    <p:extLst>
      <p:ext uri="{BB962C8B-B14F-4D97-AF65-F5344CB8AC3E}">
        <p14:creationId xmlns:p14="http://schemas.microsoft.com/office/powerpoint/2010/main" val="885881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CA271C-94AB-4F01-9154-9BAB15E4C5DB}" type="datetimeFigureOut">
              <a:rPr lang="en-IN" smtClean="0"/>
              <a:t>02-05-2024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28FC130-8D73-43DA-9F1A-B2F7AD225EF8}" type="slidenum">
              <a:rPr lang="en-IN" smtClean="0"/>
              <a:t>‹#›</a:t>
            </a:fld>
            <a:endParaRPr lang="en-IN" dirty="0"/>
          </a:p>
        </p:txBody>
      </p:sp>
    </p:spTree>
    <p:extLst>
      <p:ext uri="{BB962C8B-B14F-4D97-AF65-F5344CB8AC3E}">
        <p14:creationId xmlns:p14="http://schemas.microsoft.com/office/powerpoint/2010/main" val="31637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CA271C-94AB-4F01-9154-9BAB15E4C5DB}" type="datetimeFigureOut">
              <a:rPr lang="en-IN" smtClean="0"/>
              <a:t>02-05-2024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28FC130-8D73-43DA-9F1A-B2F7AD225EF8}" type="slidenum">
              <a:rPr lang="en-IN" smtClean="0"/>
              <a:t>‹#›</a:t>
            </a:fld>
            <a:endParaRPr lang="en-IN" dirty="0"/>
          </a:p>
        </p:txBody>
      </p:sp>
    </p:spTree>
    <p:extLst>
      <p:ext uri="{BB962C8B-B14F-4D97-AF65-F5344CB8AC3E}">
        <p14:creationId xmlns:p14="http://schemas.microsoft.com/office/powerpoint/2010/main" val="428408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CA271C-94AB-4F01-9154-9BAB15E4C5DB}" type="datetimeFigureOut">
              <a:rPr lang="en-IN" smtClean="0"/>
              <a:t>02-05-2024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28FC130-8D73-43DA-9F1A-B2F7AD225EF8}" type="slidenum">
              <a:rPr lang="en-IN" smtClean="0"/>
              <a:t>‹#›</a:t>
            </a:fld>
            <a:endParaRPr lang="en-IN" dirty="0"/>
          </a:p>
        </p:txBody>
      </p:sp>
    </p:spTree>
    <p:extLst>
      <p:ext uri="{BB962C8B-B14F-4D97-AF65-F5344CB8AC3E}">
        <p14:creationId xmlns:p14="http://schemas.microsoft.com/office/powerpoint/2010/main" val="3796440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CA271C-94AB-4F01-9154-9BAB15E4C5DB}" type="datetimeFigureOut">
              <a:rPr lang="en-IN" smtClean="0"/>
              <a:t>02-05-2024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28FC130-8D73-43DA-9F1A-B2F7AD225EF8}" type="slidenum">
              <a:rPr lang="en-IN" smtClean="0"/>
              <a:t>‹#›</a:t>
            </a:fld>
            <a:endParaRPr lang="en-IN" dirty="0"/>
          </a:p>
        </p:txBody>
      </p:sp>
    </p:spTree>
    <p:extLst>
      <p:ext uri="{BB962C8B-B14F-4D97-AF65-F5344CB8AC3E}">
        <p14:creationId xmlns:p14="http://schemas.microsoft.com/office/powerpoint/2010/main" val="1222576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CA271C-94AB-4F01-9154-9BAB15E4C5DB}" type="datetimeFigureOut">
              <a:rPr lang="en-IN" smtClean="0"/>
              <a:t>02-05-2024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28FC130-8D73-43DA-9F1A-B2F7AD225EF8}" type="slidenum">
              <a:rPr lang="en-IN" smtClean="0"/>
              <a:t>‹#›</a:t>
            </a:fld>
            <a:endParaRPr lang="en-IN" dirty="0"/>
          </a:p>
        </p:txBody>
      </p:sp>
    </p:spTree>
    <p:extLst>
      <p:ext uri="{BB962C8B-B14F-4D97-AF65-F5344CB8AC3E}">
        <p14:creationId xmlns:p14="http://schemas.microsoft.com/office/powerpoint/2010/main" val="2522098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CA271C-94AB-4F01-9154-9BAB15E4C5DB}" type="datetimeFigureOut">
              <a:rPr lang="en-IN" smtClean="0"/>
              <a:t>02-05-2024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28FC130-8D73-43DA-9F1A-B2F7AD225EF8}" type="slidenum">
              <a:rPr lang="en-IN" smtClean="0"/>
              <a:t>‹#›</a:t>
            </a:fld>
            <a:endParaRPr lang="en-IN" dirty="0"/>
          </a:p>
        </p:txBody>
      </p:sp>
    </p:spTree>
    <p:extLst>
      <p:ext uri="{BB962C8B-B14F-4D97-AF65-F5344CB8AC3E}">
        <p14:creationId xmlns:p14="http://schemas.microsoft.com/office/powerpoint/2010/main" val="489685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CA271C-94AB-4F01-9154-9BAB15E4C5DB}" type="datetimeFigureOut">
              <a:rPr lang="en-IN" smtClean="0"/>
              <a:t>02-05-2024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28FC130-8D73-43DA-9F1A-B2F7AD225EF8}" type="slidenum">
              <a:rPr lang="en-IN" smtClean="0"/>
              <a:t>‹#›</a:t>
            </a:fld>
            <a:endParaRPr lang="en-IN" dirty="0"/>
          </a:p>
        </p:txBody>
      </p:sp>
    </p:spTree>
    <p:extLst>
      <p:ext uri="{BB962C8B-B14F-4D97-AF65-F5344CB8AC3E}">
        <p14:creationId xmlns:p14="http://schemas.microsoft.com/office/powerpoint/2010/main" val="4071771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6CA271C-94AB-4F01-9154-9BAB15E4C5DB}" type="datetimeFigureOut">
              <a:rPr lang="en-IN" smtClean="0"/>
              <a:t>02-05-2024</a:t>
            </a:fld>
            <a:endParaRPr lang="en-IN"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28FC130-8D73-43DA-9F1A-B2F7AD225EF8}" type="slidenum">
              <a:rPr lang="en-IN" smtClean="0"/>
              <a:t>‹#›</a:t>
            </a:fld>
            <a:endParaRPr lang="en-IN" dirty="0"/>
          </a:p>
        </p:txBody>
      </p:sp>
    </p:spTree>
    <p:extLst>
      <p:ext uri="{BB962C8B-B14F-4D97-AF65-F5344CB8AC3E}">
        <p14:creationId xmlns:p14="http://schemas.microsoft.com/office/powerpoint/2010/main" val="98998019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A2E43EDB-621B-F98D-6FE0-F52AC77FF0A4}"/>
              </a:ext>
            </a:extLst>
          </p:cNvPr>
          <p:cNvSpPr txBox="1">
            <a:spLocks/>
          </p:cNvSpPr>
          <p:nvPr/>
        </p:nvSpPr>
        <p:spPr>
          <a:xfrm>
            <a:off x="1610360" y="5290421"/>
            <a:ext cx="8971280" cy="1355090"/>
          </a:xfrm>
          <a:prstGeom prst="rect">
            <a:avLst/>
          </a:prstGeom>
        </p:spPr>
        <p:txBody>
          <a:bodyPr vert="horz" lIns="68580" tIns="34290" rIns="68580" bIns="3429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buNone/>
            </a:pPr>
            <a:r>
              <a:rPr lang="en-GB" b="1" dirty="0">
                <a:solidFill>
                  <a:srgbClr val="931961"/>
                </a:solidFill>
                <a:latin typeface="Times New Roman" panose="02020603050405020304"/>
                <a:ea typeface="+mn-lt"/>
                <a:cs typeface="Times New Roman" panose="02020603050405020304"/>
              </a:rPr>
              <a:t>DEPARTMENT OF COMPUTER SCIENCE AND ENGINEERING </a:t>
            </a:r>
          </a:p>
          <a:p>
            <a:pPr marL="0" indent="0" algn="ctr">
              <a:buNone/>
            </a:pPr>
            <a:r>
              <a:rPr lang="en-GB" b="1" dirty="0">
                <a:solidFill>
                  <a:srgbClr val="38277A"/>
                </a:solidFill>
                <a:latin typeface="Times New Roman" panose="02020603050405020304"/>
                <a:ea typeface="+mn-lt"/>
                <a:cs typeface="Times New Roman" panose="02020603050405020304"/>
              </a:rPr>
              <a:t>ANNAMACHARYA INSTITUTE OF TECHNOLOGY AND SCIENCES :: RAJAMPET</a:t>
            </a:r>
          </a:p>
          <a:p>
            <a:pPr marL="0" indent="0" algn="ctr">
              <a:buNone/>
            </a:pPr>
            <a:r>
              <a:rPr lang="en-GB" b="1" dirty="0">
                <a:solidFill>
                  <a:srgbClr val="CE1EAF"/>
                </a:solidFill>
                <a:latin typeface="Times New Roman" panose="02020603050405020304"/>
                <a:ea typeface="+mn-lt"/>
                <a:cs typeface="Times New Roman" panose="02020603050405020304"/>
              </a:rPr>
              <a:t>(AN AUTONOMOUS INSTITUTION</a:t>
            </a:r>
            <a:r>
              <a:rPr lang="en-GB" b="1" dirty="0">
                <a:solidFill>
                  <a:schemeClr val="accent1"/>
                </a:solidFill>
                <a:latin typeface="Times New Roman" panose="02020603050405020304"/>
                <a:ea typeface="+mn-lt"/>
                <a:cs typeface="Times New Roman" panose="02020603050405020304"/>
              </a:rPr>
              <a:t>)</a:t>
            </a:r>
          </a:p>
          <a:p>
            <a:pPr algn="ctr"/>
            <a:endParaRPr lang="en-GB" b="1" dirty="0">
              <a:solidFill>
                <a:srgbClr val="000000"/>
              </a:solidFill>
              <a:latin typeface="Times New Roman" panose="02020603050405020304"/>
              <a:ea typeface="Calibri" panose="020F0502020204030204"/>
              <a:cs typeface="Times New Roman" panose="02020603050405020304"/>
            </a:endParaRPr>
          </a:p>
          <a:p>
            <a:endParaRPr lang="en-GB" dirty="0">
              <a:solidFill>
                <a:srgbClr val="000000"/>
              </a:solidFill>
              <a:latin typeface="Calibri" panose="020F0502020204030204"/>
              <a:ea typeface="Calibri" panose="020F0502020204030204"/>
              <a:cs typeface="Calibri" panose="020F0502020204030204"/>
            </a:endParaRPr>
          </a:p>
        </p:txBody>
      </p:sp>
      <p:sp>
        <p:nvSpPr>
          <p:cNvPr id="12" name="TextBox 2">
            <a:extLst>
              <a:ext uri="{FF2B5EF4-FFF2-40B4-BE49-F238E27FC236}">
                <a16:creationId xmlns:a16="http://schemas.microsoft.com/office/drawing/2014/main" id="{38F8D39C-D471-86F4-53E8-F729F7E705C1}"/>
              </a:ext>
            </a:extLst>
          </p:cNvPr>
          <p:cNvSpPr txBox="1"/>
          <p:nvPr/>
        </p:nvSpPr>
        <p:spPr>
          <a:xfrm>
            <a:off x="4569461" y="212489"/>
            <a:ext cx="2666365" cy="345440"/>
          </a:xfrm>
          <a:prstGeom prst="rect">
            <a:avLst/>
          </a:prstGeom>
          <a:noFill/>
        </p:spPr>
        <p:txBody>
          <a:bodyPr rot="0" spcFirstLastPara="0" vert="horz" wrap="square" lIns="68580" tIns="34290" rIns="68580" bIns="34290" numCol="1" spcCol="0" rtlCol="0" fromWordArt="0" anchor="t" anchorCtr="0" forceAA="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b="1" dirty="0">
                <a:latin typeface="Times New Roman" panose="02020603050405020304"/>
                <a:ea typeface="+mn-lt"/>
                <a:cs typeface="+mn-lt"/>
              </a:rPr>
              <a:t>A Project Review on</a:t>
            </a:r>
          </a:p>
        </p:txBody>
      </p:sp>
      <p:sp>
        <p:nvSpPr>
          <p:cNvPr id="13" name="TextBox 3">
            <a:extLst>
              <a:ext uri="{FF2B5EF4-FFF2-40B4-BE49-F238E27FC236}">
                <a16:creationId xmlns:a16="http://schemas.microsoft.com/office/drawing/2014/main" id="{F4FB43D2-AED5-D68D-A1FB-187F6DCF7ED6}"/>
              </a:ext>
            </a:extLst>
          </p:cNvPr>
          <p:cNvSpPr txBox="1"/>
          <p:nvPr/>
        </p:nvSpPr>
        <p:spPr>
          <a:xfrm>
            <a:off x="2058035" y="646595"/>
            <a:ext cx="8361680" cy="377026"/>
          </a:xfrm>
          <a:prstGeom prst="rect">
            <a:avLst/>
          </a:prstGeom>
          <a:noFill/>
        </p:spPr>
        <p:txBody>
          <a:bodyPr rot="0" spcFirstLastPara="0" vert="horz" wrap="square" lIns="68580" tIns="34290" rIns="68580" bIns="34290" numCol="1" spcCol="0" rtlCol="0" fromWordArt="0" anchor="ctr" anchorCtr="0" forceAA="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ctr"/>
            <a:r>
              <a:rPr lang="en-IN" b="1" dirty="0">
                <a:solidFill>
                  <a:srgbClr val="FF0000"/>
                </a:solidFill>
                <a:effectLst/>
                <a:latin typeface="Times New Roman" panose="02020603050405020304" pitchFamily="18" charset="0"/>
                <a:ea typeface="Times New Roman" panose="02020603050405020304" pitchFamily="18" charset="0"/>
              </a:rPr>
              <a:t>MULTIPLE DISEASE DETECTION </a:t>
            </a:r>
            <a:r>
              <a:rPr lang="en-US" sz="2000" b="1" dirty="0">
                <a:solidFill>
                  <a:srgbClr val="FF0000"/>
                </a:solidFill>
                <a:effectLst/>
                <a:latin typeface="Times New Roman" panose="02020603050405020304"/>
                <a:ea typeface="+mn-lt"/>
                <a:cs typeface="+mn-lt"/>
              </a:rPr>
              <a:t>USING MACHINE LEARNING</a:t>
            </a:r>
            <a:endParaRPr lang="en-IN" b="1" dirty="0">
              <a:solidFill>
                <a:srgbClr val="FF0000"/>
              </a:solidFill>
              <a:effectLst/>
              <a:latin typeface="Times New Roman" panose="02020603050405020304" pitchFamily="18" charset="0"/>
              <a:ea typeface="Times New Roman" panose="02020603050405020304" pitchFamily="18" charset="0"/>
            </a:endParaRPr>
          </a:p>
        </p:txBody>
      </p:sp>
      <p:pic>
        <p:nvPicPr>
          <p:cNvPr id="14" name="Picture 13" descr="A logo with a person holding an ax&#10;&#10;Description automatically generated">
            <a:extLst>
              <a:ext uri="{FF2B5EF4-FFF2-40B4-BE49-F238E27FC236}">
                <a16:creationId xmlns:a16="http://schemas.microsoft.com/office/drawing/2014/main" id="{7189D0A5-54D2-CE27-5A83-897A812834A0}"/>
              </a:ext>
            </a:extLst>
          </p:cNvPr>
          <p:cNvPicPr>
            <a:picLocks noChangeAspect="1"/>
          </p:cNvPicPr>
          <p:nvPr/>
        </p:nvPicPr>
        <p:blipFill>
          <a:blip r:embed="rId2"/>
          <a:stretch>
            <a:fillRect/>
          </a:stretch>
        </p:blipFill>
        <p:spPr>
          <a:xfrm>
            <a:off x="5171354" y="1148554"/>
            <a:ext cx="1331595" cy="1190625"/>
          </a:xfrm>
          <a:prstGeom prst="rect">
            <a:avLst/>
          </a:prstGeom>
        </p:spPr>
      </p:pic>
      <p:sp>
        <p:nvSpPr>
          <p:cNvPr id="15" name="TextBox 5">
            <a:extLst>
              <a:ext uri="{FF2B5EF4-FFF2-40B4-BE49-F238E27FC236}">
                <a16:creationId xmlns:a16="http://schemas.microsoft.com/office/drawing/2014/main" id="{CBC05561-7255-2579-963C-38B029F5B501}"/>
              </a:ext>
            </a:extLst>
          </p:cNvPr>
          <p:cNvSpPr txBox="1"/>
          <p:nvPr/>
        </p:nvSpPr>
        <p:spPr>
          <a:xfrm>
            <a:off x="3269194" y="3226037"/>
            <a:ext cx="4921249" cy="276225"/>
          </a:xfrm>
          <a:prstGeom prst="rect">
            <a:avLst/>
          </a:prstGeom>
          <a:noFill/>
        </p:spPr>
        <p:txBody>
          <a:bodyPr rot="0" spcFirstLastPara="0" vert="horz" wrap="square" lIns="68580" tIns="34290" rIns="68580" bIns="34290" numCol="1" spcCol="0" rtlCol="0" fromWordArt="0" anchor="t" anchorCtr="0" forceAA="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sz="1350"/>
          </a:p>
        </p:txBody>
      </p:sp>
      <p:sp>
        <p:nvSpPr>
          <p:cNvPr id="16" name="TextBox 6">
            <a:extLst>
              <a:ext uri="{FF2B5EF4-FFF2-40B4-BE49-F238E27FC236}">
                <a16:creationId xmlns:a16="http://schemas.microsoft.com/office/drawing/2014/main" id="{84A61C73-475B-AC56-F183-3D4B57F5B8A5}"/>
              </a:ext>
            </a:extLst>
          </p:cNvPr>
          <p:cNvSpPr txBox="1"/>
          <p:nvPr/>
        </p:nvSpPr>
        <p:spPr>
          <a:xfrm>
            <a:off x="2922946" y="2551033"/>
            <a:ext cx="5828412" cy="1454244"/>
          </a:xfrm>
          <a:prstGeom prst="rect">
            <a:avLst/>
          </a:prstGeom>
          <a:noFill/>
        </p:spPr>
        <p:txBody>
          <a:bodyPr rot="0" spcFirstLastPara="0" vert="horz" wrap="square" lIns="68580" tIns="34290" rIns="68580" bIns="34290" numCol="1" spcCol="0" rtlCol="0" fromWordArt="0" anchor="t" anchorCtr="0" forceAA="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350" dirty="0">
                <a:solidFill>
                  <a:schemeClr val="accent6">
                    <a:lumMod val="75000"/>
                  </a:schemeClr>
                </a:solidFill>
                <a:ea typeface="+mn-lt"/>
                <a:cs typeface="+mn-lt"/>
              </a:rPr>
              <a:t>   </a:t>
            </a:r>
            <a:r>
              <a:rPr lang="en-GB" sz="1350" dirty="0">
                <a:solidFill>
                  <a:srgbClr val="C45800"/>
                </a:solidFill>
                <a:ea typeface="+mn-lt"/>
                <a:cs typeface="+mn-lt"/>
              </a:rPr>
              <a:t> </a:t>
            </a:r>
            <a:r>
              <a:rPr lang="en-GB" i="1" u="sng" dirty="0">
                <a:solidFill>
                  <a:srgbClr val="C45800"/>
                </a:solidFill>
                <a:latin typeface="Times New Roman" panose="02020603050405020304" charset="0"/>
                <a:ea typeface="+mn-lt"/>
                <a:cs typeface="Times New Roman" panose="02020603050405020304" charset="0"/>
              </a:rPr>
              <a:t>Presented by</a:t>
            </a:r>
          </a:p>
          <a:p>
            <a:pPr algn="ctr"/>
            <a:r>
              <a:rPr lang="en-GB" dirty="0">
                <a:solidFill>
                  <a:srgbClr val="B8167C"/>
                </a:solidFill>
                <a:latin typeface="Times New Roman" panose="02020603050405020304" charset="0"/>
                <a:ea typeface="+mn-lt"/>
                <a:cs typeface="Times New Roman" panose="02020603050405020304" charset="0"/>
              </a:rPr>
              <a:t> C. Sai Vamsi                                   20701A05G0</a:t>
            </a:r>
          </a:p>
          <a:p>
            <a:pPr algn="ctr"/>
            <a:r>
              <a:rPr lang="en-GB" dirty="0">
                <a:solidFill>
                  <a:srgbClr val="B8167C"/>
                </a:solidFill>
                <a:latin typeface="Times New Roman" panose="02020603050405020304" charset="0"/>
                <a:ea typeface="+mn-lt"/>
                <a:cs typeface="Times New Roman" panose="02020603050405020304" charset="0"/>
              </a:rPr>
              <a:t>K. Pavan Kumar                             21705A0518</a:t>
            </a:r>
            <a:endParaRPr lang="en-GB" dirty="0">
              <a:solidFill>
                <a:srgbClr val="B8167C"/>
              </a:solidFill>
              <a:latin typeface="Times New Roman" panose="02020603050405020304" charset="0"/>
              <a:ea typeface="Calibri" panose="020F0502020204030204"/>
              <a:cs typeface="Times New Roman" panose="02020603050405020304" charset="0"/>
            </a:endParaRPr>
          </a:p>
          <a:p>
            <a:pPr algn="ctr"/>
            <a:r>
              <a:rPr lang="en-GB" dirty="0">
                <a:solidFill>
                  <a:srgbClr val="B8167C"/>
                </a:solidFill>
                <a:latin typeface="Times New Roman" panose="02020603050405020304" charset="0"/>
                <a:ea typeface="+mn-lt"/>
                <a:cs typeface="Times New Roman" panose="02020603050405020304" charset="0"/>
              </a:rPr>
              <a:t>D. Naga </a:t>
            </a:r>
            <a:r>
              <a:rPr lang="en-GB" dirty="0" err="1">
                <a:solidFill>
                  <a:srgbClr val="B8167C"/>
                </a:solidFill>
                <a:latin typeface="Times New Roman" panose="02020603050405020304" charset="0"/>
                <a:ea typeface="+mn-lt"/>
                <a:cs typeface="Times New Roman" panose="02020603050405020304" charset="0"/>
              </a:rPr>
              <a:t>Yaswanth</a:t>
            </a:r>
            <a:r>
              <a:rPr lang="en-GB" dirty="0">
                <a:solidFill>
                  <a:srgbClr val="B8167C"/>
                </a:solidFill>
                <a:latin typeface="Times New Roman" panose="02020603050405020304" charset="0"/>
                <a:ea typeface="+mn-lt"/>
                <a:cs typeface="Times New Roman" panose="02020603050405020304" charset="0"/>
              </a:rPr>
              <a:t> Reddy               21705A0521</a:t>
            </a:r>
            <a:endParaRPr lang="en-GB" dirty="0">
              <a:solidFill>
                <a:srgbClr val="B8167C"/>
              </a:solidFill>
              <a:latin typeface="Times New Roman" panose="02020603050405020304" charset="0"/>
              <a:ea typeface="Calibri" panose="020F0502020204030204"/>
              <a:cs typeface="Times New Roman" panose="02020603050405020304" charset="0"/>
            </a:endParaRPr>
          </a:p>
          <a:p>
            <a:pPr algn="l"/>
            <a:endParaRPr lang="en-GB" dirty="0">
              <a:solidFill>
                <a:srgbClr val="B8167C"/>
              </a:solidFill>
              <a:latin typeface="Times New Roman" panose="02020603050405020304" charset="0"/>
              <a:ea typeface="Calibri" panose="020F0502020204030204"/>
              <a:cs typeface="Times New Roman" panose="02020603050405020304" charset="0"/>
            </a:endParaRPr>
          </a:p>
        </p:txBody>
      </p:sp>
      <p:sp>
        <p:nvSpPr>
          <p:cNvPr id="17" name="TextBox 7">
            <a:extLst>
              <a:ext uri="{FF2B5EF4-FFF2-40B4-BE49-F238E27FC236}">
                <a16:creationId xmlns:a16="http://schemas.microsoft.com/office/drawing/2014/main" id="{F301BC16-61EB-304C-CD9C-02E302BDDB14}"/>
              </a:ext>
            </a:extLst>
          </p:cNvPr>
          <p:cNvSpPr txBox="1"/>
          <p:nvPr/>
        </p:nvSpPr>
        <p:spPr>
          <a:xfrm>
            <a:off x="2922946" y="4013181"/>
            <a:ext cx="5358130" cy="1176020"/>
          </a:xfrm>
          <a:prstGeom prst="rect">
            <a:avLst/>
          </a:prstGeom>
          <a:noFill/>
        </p:spPr>
        <p:txBody>
          <a:bodyPr rot="0" spcFirstLastPara="0" vert="horz" wrap="square" lIns="68580" tIns="34290" rIns="68580" bIns="34290" numCol="1" spcCol="0" rtlCol="0" fromWordArt="0" anchor="t" anchorCtr="0" forceAA="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b="1" u="sng" dirty="0">
                <a:solidFill>
                  <a:schemeClr val="bg2">
                    <a:lumMod val="10000"/>
                  </a:schemeClr>
                </a:solidFill>
                <a:latin typeface="Times New Roman" panose="02020603050405020304"/>
                <a:ea typeface="+mn-lt"/>
                <a:cs typeface="+mn-lt"/>
              </a:rPr>
              <a:t>Under the Esteemed Guidance of</a:t>
            </a:r>
            <a:endParaRPr lang="en-US" b="1" u="sng" dirty="0">
              <a:solidFill>
                <a:schemeClr val="bg2">
                  <a:lumMod val="10000"/>
                </a:schemeClr>
              </a:solidFill>
              <a:latin typeface="Times New Roman" panose="02020603050405020304"/>
              <a:cs typeface="Times New Roman" panose="02020603050405020304"/>
            </a:endParaRPr>
          </a:p>
          <a:p>
            <a:pPr algn="ctr"/>
            <a:r>
              <a:rPr lang="en-GB" b="1" dirty="0">
                <a:solidFill>
                  <a:schemeClr val="accent2">
                    <a:lumMod val="50000"/>
                  </a:schemeClr>
                </a:solidFill>
                <a:latin typeface="Times New Roman" panose="02020603050405020304"/>
                <a:ea typeface="+mn-lt"/>
                <a:cs typeface="+mn-lt"/>
              </a:rPr>
              <a:t> G. Rama Mohan Reddy</a:t>
            </a:r>
            <a:r>
              <a:rPr lang="en-GB" sz="1400" b="1" dirty="0">
                <a:solidFill>
                  <a:schemeClr val="accent2">
                    <a:lumMod val="50000"/>
                  </a:schemeClr>
                </a:solidFill>
                <a:latin typeface="Times New Roman" panose="02020603050405020304"/>
                <a:ea typeface="+mn-lt"/>
                <a:cs typeface="+mn-lt"/>
              </a:rPr>
              <a:t>,</a:t>
            </a:r>
            <a:endParaRPr lang="en-GB" sz="1400" b="1" dirty="0">
              <a:solidFill>
                <a:schemeClr val="accent2">
                  <a:lumMod val="50000"/>
                </a:schemeClr>
              </a:solidFill>
              <a:latin typeface="Times New Roman" panose="02020603050405020304"/>
              <a:cs typeface="Times New Roman" panose="02020603050405020304"/>
            </a:endParaRPr>
          </a:p>
          <a:p>
            <a:pPr algn="ctr"/>
            <a:r>
              <a:rPr lang="en-GB" b="1" dirty="0">
                <a:solidFill>
                  <a:schemeClr val="accent2">
                    <a:lumMod val="50000"/>
                  </a:schemeClr>
                </a:solidFill>
                <a:latin typeface="Times New Roman" panose="02020603050405020304"/>
                <a:ea typeface="+mn-lt"/>
                <a:cs typeface="+mn-lt"/>
              </a:rPr>
              <a:t>   Assistant Professor,</a:t>
            </a:r>
            <a:endParaRPr lang="en-GB" b="1" dirty="0">
              <a:solidFill>
                <a:schemeClr val="accent2">
                  <a:lumMod val="50000"/>
                </a:schemeClr>
              </a:solidFill>
              <a:latin typeface="Times New Roman" panose="02020603050405020304"/>
              <a:cs typeface="Times New Roman" panose="02020603050405020304"/>
            </a:endParaRPr>
          </a:p>
          <a:p>
            <a:pPr algn="ctr"/>
            <a:r>
              <a:rPr lang="en-GB" b="1" dirty="0">
                <a:solidFill>
                  <a:schemeClr val="accent2">
                    <a:lumMod val="50000"/>
                  </a:schemeClr>
                </a:solidFill>
                <a:latin typeface="Times New Roman" panose="02020603050405020304"/>
                <a:ea typeface="+mn-lt"/>
                <a:cs typeface="+mn-lt"/>
              </a:rPr>
              <a:t>    Department of CSE.</a:t>
            </a:r>
          </a:p>
        </p:txBody>
      </p:sp>
    </p:spTree>
    <p:extLst>
      <p:ext uri="{BB962C8B-B14F-4D97-AF65-F5344CB8AC3E}">
        <p14:creationId xmlns:p14="http://schemas.microsoft.com/office/powerpoint/2010/main" val="3897072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49ADF2-8BD4-42B1-8FE2-723BE94079AF}"/>
              </a:ext>
            </a:extLst>
          </p:cNvPr>
          <p:cNvSpPr txBox="1"/>
          <p:nvPr/>
        </p:nvSpPr>
        <p:spPr>
          <a:xfrm>
            <a:off x="971563" y="186356"/>
            <a:ext cx="10230730" cy="3510128"/>
          </a:xfrm>
          <a:prstGeom prst="rect">
            <a:avLst/>
          </a:prstGeom>
          <a:noFill/>
        </p:spPr>
        <p:txBody>
          <a:bodyPr wrap="square">
            <a:spAutoFit/>
          </a:bodyPr>
          <a:lstStyle/>
          <a:p>
            <a:pPr algn="just">
              <a:lnSpc>
                <a:spcPct val="200000"/>
              </a:lnSpc>
              <a:spcAft>
                <a:spcPts val="1000"/>
              </a:spcAft>
            </a:pPr>
            <a:r>
              <a:rPr lang="en-IN"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basic idea behind any decision tree algorithm is as follows:</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200000"/>
              </a:lnSpc>
              <a:buFont typeface="+mj-lt"/>
              <a:buAutoNum type="arabicPeriod"/>
            </a:pPr>
            <a:r>
              <a:rPr lang="en-IN"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Select the best attribute using Attribute Selection Measures (ASM) to split the records.</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200000"/>
              </a:lnSpc>
              <a:buFont typeface="+mj-lt"/>
              <a:buAutoNum type="arabicPeriod"/>
            </a:pPr>
            <a:r>
              <a:rPr lang="en-IN"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Make that attribute a decision node and breaks the dataset into smaller subsets.</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200000"/>
              </a:lnSpc>
              <a:buFont typeface="+mj-lt"/>
              <a:buAutoNum type="arabicPeriod"/>
            </a:pPr>
            <a:r>
              <a:rPr lang="en-IN"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Starts tree building by repeating this process recursively for each child until one of the conditions will match:</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200000"/>
              </a:lnSpc>
              <a:buFont typeface="Symbol" panose="05050102010706020507" pitchFamily="18" charset="2"/>
              <a:buChar char=""/>
            </a:pPr>
            <a:r>
              <a:rPr lang="en-IN"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All the tuples belong to the same attribute value.</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200000"/>
              </a:lnSpc>
              <a:spcAft>
                <a:spcPts val="1000"/>
              </a:spcAft>
              <a:buFont typeface="Symbol" panose="05050102010706020507" pitchFamily="18" charset="2"/>
              <a:buChar char=""/>
            </a:pPr>
            <a:r>
              <a:rPr lang="en-IN"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There are no more remaining attributes.</a:t>
            </a:r>
          </a:p>
          <a:p>
            <a:pPr marL="342900" indent="-342900" algn="just">
              <a:lnSpc>
                <a:spcPct val="200000"/>
              </a:lnSpc>
              <a:spcAft>
                <a:spcPts val="1000"/>
              </a:spcAft>
              <a:buFont typeface="Symbol" panose="05050102010706020507" pitchFamily="18" charset="2"/>
              <a:buChar char=""/>
            </a:pPr>
            <a:r>
              <a:rPr lang="en-IN"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There are no more instances.</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8CBB50F-1484-49AE-AE47-17AFE4E48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7372" y="3814722"/>
            <a:ext cx="7539111" cy="2852209"/>
          </a:xfrm>
          <a:prstGeom prst="rect">
            <a:avLst/>
          </a:prstGeom>
          <a:effectLst>
            <a:glow rad="127000">
              <a:schemeClr val="accent1">
                <a:lumMod val="60000"/>
                <a:lumOff val="40000"/>
              </a:schemeClr>
            </a:glow>
          </a:effectLst>
        </p:spPr>
      </p:pic>
    </p:spTree>
    <p:extLst>
      <p:ext uri="{BB962C8B-B14F-4D97-AF65-F5344CB8AC3E}">
        <p14:creationId xmlns:p14="http://schemas.microsoft.com/office/powerpoint/2010/main" val="2789970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1273" y="502511"/>
            <a:ext cx="1159292" cy="284693"/>
          </a:xfrm>
          <a:prstGeom prst="rect">
            <a:avLst/>
          </a:prstGeom>
        </p:spPr>
        <p:txBody>
          <a:bodyPr wrap="none">
            <a:spAutoFit/>
          </a:bodyPr>
          <a:lstStyle/>
          <a:p>
            <a:pPr>
              <a:lnSpc>
                <a:spcPts val="1500"/>
              </a:lnSpc>
            </a:pPr>
            <a:r>
              <a:rPr lang="en-IN" b="1"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XGBoost:</a:t>
            </a:r>
            <a:endParaRPr lang="en-US" sz="2000" b="1" kern="0"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521273" y="999531"/>
            <a:ext cx="11256745" cy="2334806"/>
          </a:xfrm>
          <a:prstGeom prst="rect">
            <a:avLst/>
          </a:prstGeom>
        </p:spPr>
        <p:txBody>
          <a:bodyPr wrap="square">
            <a:spAutoFit/>
          </a:bodyPr>
          <a:lstStyle/>
          <a:p>
            <a:pPr algn="just">
              <a:lnSpc>
                <a:spcPct val="200000"/>
              </a:lnSpc>
            </a:pPr>
            <a:r>
              <a:rPr lang="en-IN" sz="1500" dirty="0">
                <a:latin typeface="Times New Roman" panose="02020603050405020304" pitchFamily="18" charset="0"/>
                <a:ea typeface="Calibri" panose="020F0502020204030204" pitchFamily="34" charset="0"/>
              </a:rPr>
              <a:t>Extreme Gradient Boosting (XGBoost) is a scalable, distributed gradient-boosted decision tree (GBDT) machine learning framework. It is the top machine learning package for regression, classification, and ranking tasks, and it supports parallel tree boosting.To understand XGBoost, you must first understand the machine learning ideas and methods on which it is based: supervised machine learning, decision trees, ensemble learning, and gradient boosting.Supervised machine learning use algorithms to train a model to detect patterns in a dataset containing labels and features, and then employs the trained model to predict the labels on the features of a new dataset.</a:t>
            </a:r>
            <a:endParaRPr lang="en-US" sz="1500"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3177845" y="3797181"/>
            <a:ext cx="5943600" cy="2543175"/>
          </a:xfrm>
          <a:prstGeom prst="rect">
            <a:avLst/>
          </a:prstGeom>
        </p:spPr>
      </p:pic>
    </p:spTree>
    <p:extLst>
      <p:ext uri="{BB962C8B-B14F-4D97-AF65-F5344CB8AC3E}">
        <p14:creationId xmlns:p14="http://schemas.microsoft.com/office/powerpoint/2010/main" val="1340317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1277" y="342416"/>
            <a:ext cx="11200263" cy="1873141"/>
          </a:xfrm>
          <a:prstGeom prst="rect">
            <a:avLst/>
          </a:prstGeom>
        </p:spPr>
        <p:txBody>
          <a:bodyPr wrap="square">
            <a:spAutoFit/>
          </a:bodyPr>
          <a:lstStyle/>
          <a:p>
            <a:pPr algn="just">
              <a:lnSpc>
                <a:spcPct val="200000"/>
              </a:lnSpc>
              <a:spcAft>
                <a:spcPts val="1000"/>
              </a:spcAft>
            </a:pPr>
            <a:r>
              <a:rPr lang="en-IN" sz="1500" dirty="0">
                <a:latin typeface="Times New Roman" panose="02020603050405020304" pitchFamily="18" charset="0"/>
                <a:ea typeface="Calibri" panose="020F0502020204030204" pitchFamily="34" charset="0"/>
                <a:cs typeface="Times New Roman" panose="02020603050405020304" pitchFamily="18" charset="0"/>
              </a:rPr>
              <a:t>By evaluating a tree of if-then-else true/false feature questions and estimating the minimum number of questions required to assess the probability of making a correct decision, decision trees generate a model that predicts the label. Decision trees can be used to predict a category or a continuous numeric value using classification or regression. A decision tree is used in the basic example below to predict a property price (the label) based on the size and number of bedrooms (the features).</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369859" y="2512241"/>
            <a:ext cx="5943600" cy="1364615"/>
          </a:xfrm>
          <a:prstGeom prst="rect">
            <a:avLst/>
          </a:prstGeom>
        </p:spPr>
      </p:pic>
      <p:sp>
        <p:nvSpPr>
          <p:cNvPr id="4" name="Rectangle 3"/>
          <p:cNvSpPr/>
          <p:nvPr/>
        </p:nvSpPr>
        <p:spPr>
          <a:xfrm>
            <a:off x="441277" y="4180471"/>
            <a:ext cx="11295798" cy="1411477"/>
          </a:xfrm>
          <a:prstGeom prst="rect">
            <a:avLst/>
          </a:prstGeom>
        </p:spPr>
        <p:txBody>
          <a:bodyPr wrap="square">
            <a:spAutoFit/>
          </a:bodyPr>
          <a:lstStyle/>
          <a:p>
            <a:pPr algn="just">
              <a:lnSpc>
                <a:spcPct val="200000"/>
              </a:lnSpc>
              <a:tabLst>
                <a:tab pos="1733550" algn="l"/>
              </a:tabLst>
            </a:pPr>
            <a:r>
              <a:rPr lang="en-IN" sz="1500" dirty="0">
                <a:latin typeface="Times New Roman" panose="02020603050405020304" pitchFamily="18" charset="0"/>
                <a:ea typeface="Times New Roman" panose="02020603050405020304" pitchFamily="18" charset="0"/>
                <a:cs typeface="Times New Roman" panose="02020603050405020304" pitchFamily="18" charset="0"/>
              </a:rPr>
              <a:t>Gradient Boosting Decision Trees (GBDT) is a decision tree ensemble learning algorithm for classification and regression that is similar to random forest. To create a better model, ensemble learning techniques mix different machine learning methods.Both random forest and GBDT construct a model from multiple decision trees. The distinction is in how the trees are constructed and joined.</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6529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2292823" y="829883"/>
            <a:ext cx="6912591" cy="1895475"/>
          </a:xfrm>
          <a:prstGeom prst="rect">
            <a:avLst/>
          </a:prstGeom>
        </p:spPr>
      </p:pic>
      <p:sp>
        <p:nvSpPr>
          <p:cNvPr id="3" name="Rectangle 2"/>
          <p:cNvSpPr/>
          <p:nvPr/>
        </p:nvSpPr>
        <p:spPr>
          <a:xfrm>
            <a:off x="736979" y="3524301"/>
            <a:ext cx="10454185" cy="1406988"/>
          </a:xfrm>
          <a:prstGeom prst="rect">
            <a:avLst/>
          </a:prstGeom>
        </p:spPr>
        <p:txBody>
          <a:bodyPr wrap="square">
            <a:spAutoFit/>
          </a:bodyPr>
          <a:lstStyle/>
          <a:p>
            <a:pPr algn="just">
              <a:lnSpc>
                <a:spcPct val="200000"/>
              </a:lnSpc>
              <a:tabLst>
                <a:tab pos="1733550" algn="l"/>
              </a:tabLst>
            </a:pPr>
            <a:r>
              <a:rPr lang="en-IN" sz="15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Random forest uses a technique called bagging to build full decision trees in parallel from random bootstrap samples of the data set. The final prediction is an average of all of the decision tree predictions.</a:t>
            </a:r>
            <a:endParaRPr lang="en-US" sz="15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200000"/>
              </a:lnSpc>
            </a:pPr>
            <a:r>
              <a:rPr lang="en-IN" sz="15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0518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8863" y="436739"/>
            <a:ext cx="2719271" cy="400110"/>
          </a:xfrm>
          <a:prstGeom prst="rect">
            <a:avLst/>
          </a:prstGeom>
        </p:spPr>
        <p:txBody>
          <a:bodyPr wrap="none">
            <a:spAutoFit/>
          </a:bodyPr>
          <a:lstStyle/>
          <a:p>
            <a:r>
              <a:rPr lang="en-US" sz="2000" b="1" dirty="0">
                <a:solidFill>
                  <a:srgbClr val="222222"/>
                </a:solidFill>
                <a:latin typeface="Times New Roman" panose="02020603050405020304" pitchFamily="18" charset="0"/>
                <a:cs typeface="Times New Roman" panose="02020603050405020304" pitchFamily="18" charset="0"/>
              </a:rPr>
              <a:t>3.AdaBoost Algorithm:</a:t>
            </a:r>
            <a:endParaRPr lang="en-US" sz="2000" b="0" i="0" dirty="0">
              <a:solidFill>
                <a:srgbClr val="222222"/>
              </a:solidFill>
              <a:effectLst/>
              <a:latin typeface="Times New Roman" panose="02020603050405020304" pitchFamily="18" charset="0"/>
              <a:cs typeface="Times New Roman" panose="02020603050405020304" pitchFamily="18" charset="0"/>
            </a:endParaRPr>
          </a:p>
        </p:txBody>
      </p:sp>
      <p:sp>
        <p:nvSpPr>
          <p:cNvPr id="3" name="Rectangle 2"/>
          <p:cNvSpPr/>
          <p:nvPr/>
        </p:nvSpPr>
        <p:spPr>
          <a:xfrm>
            <a:off x="738863" y="1160918"/>
            <a:ext cx="10839244" cy="1406988"/>
          </a:xfrm>
          <a:prstGeom prst="rect">
            <a:avLst/>
          </a:prstGeom>
        </p:spPr>
        <p:txBody>
          <a:bodyPr wrap="square">
            <a:spAutoFit/>
          </a:bodyPr>
          <a:lstStyle/>
          <a:p>
            <a:pPr algn="just">
              <a:lnSpc>
                <a:spcPct val="200000"/>
              </a:lnSpc>
            </a:pPr>
            <a:r>
              <a:rPr lang="en-US" sz="1500" dirty="0" err="1">
                <a:solidFill>
                  <a:srgbClr val="222222"/>
                </a:solidFill>
                <a:latin typeface="Times New Roman" panose="02020603050405020304" pitchFamily="18" charset="0"/>
                <a:cs typeface="Times New Roman" panose="02020603050405020304" pitchFamily="18" charset="0"/>
              </a:rPr>
              <a:t>AdaBoost</a:t>
            </a:r>
            <a:r>
              <a:rPr lang="en-US" sz="1500" dirty="0">
                <a:solidFill>
                  <a:srgbClr val="222222"/>
                </a:solidFill>
                <a:latin typeface="Times New Roman" panose="02020603050405020304" pitchFamily="18" charset="0"/>
                <a:cs typeface="Times New Roman" panose="02020603050405020304" pitchFamily="18" charset="0"/>
              </a:rPr>
              <a:t> also called Adaptive Boosting is a technique in Machine Learning used as an Ensemble Method. The most common algorithm used with </a:t>
            </a:r>
            <a:r>
              <a:rPr lang="en-US" sz="1500" dirty="0" err="1">
                <a:solidFill>
                  <a:srgbClr val="222222"/>
                </a:solidFill>
                <a:latin typeface="Times New Roman" panose="02020603050405020304" pitchFamily="18" charset="0"/>
                <a:cs typeface="Times New Roman" panose="02020603050405020304" pitchFamily="18" charset="0"/>
              </a:rPr>
              <a:t>AdaBoost</a:t>
            </a:r>
            <a:r>
              <a:rPr lang="en-US" sz="1500" dirty="0">
                <a:solidFill>
                  <a:srgbClr val="222222"/>
                </a:solidFill>
                <a:latin typeface="Times New Roman" panose="02020603050405020304" pitchFamily="18" charset="0"/>
                <a:cs typeface="Times New Roman" panose="02020603050405020304" pitchFamily="18" charset="0"/>
              </a:rPr>
              <a:t> is decision trees with one level that means with Decision trees with only 1 split. These trees are also called Decision Stumps.</a:t>
            </a:r>
            <a:endParaRPr lang="en-US" sz="15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4190" y="2678538"/>
            <a:ext cx="6828589" cy="3632111"/>
          </a:xfrm>
          <a:prstGeom prst="rect">
            <a:avLst/>
          </a:prstGeom>
        </p:spPr>
      </p:pic>
    </p:spTree>
    <p:extLst>
      <p:ext uri="{BB962C8B-B14F-4D97-AF65-F5344CB8AC3E}">
        <p14:creationId xmlns:p14="http://schemas.microsoft.com/office/powerpoint/2010/main" val="4041954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7882" y="500516"/>
            <a:ext cx="10972800" cy="2330318"/>
          </a:xfrm>
          <a:prstGeom prst="rect">
            <a:avLst/>
          </a:prstGeom>
        </p:spPr>
        <p:txBody>
          <a:bodyPr wrap="square">
            <a:spAutoFit/>
          </a:bodyPr>
          <a:lstStyle/>
          <a:p>
            <a:pPr algn="just">
              <a:lnSpc>
                <a:spcPct val="200000"/>
              </a:lnSpc>
            </a:pPr>
            <a:r>
              <a:rPr lang="en-US" sz="1500" dirty="0" err="1">
                <a:solidFill>
                  <a:srgbClr val="444444"/>
                </a:solidFill>
                <a:latin typeface="Times New Roman" panose="02020603050405020304" pitchFamily="18" charset="0"/>
                <a:cs typeface="Times New Roman" panose="02020603050405020304" pitchFamily="18" charset="0"/>
              </a:rPr>
              <a:t>AdaBoost</a:t>
            </a:r>
            <a:r>
              <a:rPr lang="en-US" sz="1500" dirty="0">
                <a:solidFill>
                  <a:srgbClr val="444444"/>
                </a:solidFill>
                <a:latin typeface="Times New Roman" panose="02020603050405020304" pitchFamily="18" charset="0"/>
                <a:cs typeface="Times New Roman" panose="02020603050405020304" pitchFamily="18" charset="0"/>
              </a:rPr>
              <a:t> algorithm, short for Adaptive Boosting, is a </a:t>
            </a:r>
            <a:r>
              <a:rPr lang="en-US" sz="1500" dirty="0">
                <a:latin typeface="Times New Roman" panose="02020603050405020304" pitchFamily="18" charset="0"/>
                <a:cs typeface="Times New Roman" panose="02020603050405020304" pitchFamily="18" charset="0"/>
              </a:rPr>
              <a:t>Boosting technique</a:t>
            </a:r>
            <a:r>
              <a:rPr lang="en-US" sz="1500" dirty="0">
                <a:solidFill>
                  <a:srgbClr val="444444"/>
                </a:solidFill>
                <a:latin typeface="Times New Roman" panose="02020603050405020304" pitchFamily="18" charset="0"/>
                <a:cs typeface="Times New Roman" panose="02020603050405020304" pitchFamily="18" charset="0"/>
              </a:rPr>
              <a:t> used as an Ensemble Method in </a:t>
            </a:r>
            <a:r>
              <a:rPr lang="en-US" sz="1500" dirty="0">
                <a:latin typeface="Times New Roman" panose="02020603050405020304" pitchFamily="18" charset="0"/>
                <a:cs typeface="Times New Roman" panose="02020603050405020304" pitchFamily="18" charset="0"/>
              </a:rPr>
              <a:t>Machine Learning</a:t>
            </a:r>
            <a:r>
              <a:rPr lang="en-US" sz="1500" dirty="0">
                <a:solidFill>
                  <a:srgbClr val="444444"/>
                </a:solidFill>
                <a:latin typeface="Times New Roman" panose="02020603050405020304" pitchFamily="18" charset="0"/>
                <a:cs typeface="Times New Roman" panose="02020603050405020304" pitchFamily="18" charset="0"/>
              </a:rPr>
              <a:t>. It is called Adaptive Boosting as the weights are re-assigned to each instance, with higher weights assigned to incorrectly classified instances. Boosting is used to reduce bias as well as variance for </a:t>
            </a:r>
            <a:r>
              <a:rPr lang="en-US" sz="1500" dirty="0">
                <a:latin typeface="Times New Roman" panose="02020603050405020304" pitchFamily="18" charset="0"/>
                <a:cs typeface="Times New Roman" panose="02020603050405020304" pitchFamily="18" charset="0"/>
              </a:rPr>
              <a:t>supervised learning</a:t>
            </a:r>
            <a:r>
              <a:rPr lang="en-US" sz="1500" dirty="0">
                <a:solidFill>
                  <a:srgbClr val="444444"/>
                </a:solidFill>
                <a:latin typeface="Times New Roman" panose="02020603050405020304" pitchFamily="18" charset="0"/>
                <a:cs typeface="Times New Roman" panose="02020603050405020304" pitchFamily="18" charset="0"/>
              </a:rPr>
              <a:t>. It works on the principle of learners growing sequentially. Except for the first, each subsequent learner is grown from previously grown learners. In simple words, weak learners are converted into strong ones. The </a:t>
            </a:r>
            <a:r>
              <a:rPr lang="en-US" sz="1500" dirty="0" err="1">
                <a:solidFill>
                  <a:srgbClr val="444444"/>
                </a:solidFill>
                <a:latin typeface="Times New Roman" panose="02020603050405020304" pitchFamily="18" charset="0"/>
                <a:cs typeface="Times New Roman" panose="02020603050405020304" pitchFamily="18" charset="0"/>
              </a:rPr>
              <a:t>AdaBoost</a:t>
            </a:r>
            <a:r>
              <a:rPr lang="en-US" sz="1500" dirty="0">
                <a:solidFill>
                  <a:srgbClr val="444444"/>
                </a:solidFill>
                <a:latin typeface="Times New Roman" panose="02020603050405020304" pitchFamily="18" charset="0"/>
                <a:cs typeface="Times New Roman" panose="02020603050405020304" pitchFamily="18" charset="0"/>
              </a:rPr>
              <a:t> algorithm works on the same principle as boosting with a slight difference. Let’s discuss this difference in detail.</a:t>
            </a:r>
            <a:endParaRPr lang="en-US" sz="1500" dirty="0">
              <a:latin typeface="Times New Roman" panose="02020603050405020304" pitchFamily="18" charset="0"/>
              <a:cs typeface="Times New Roman" panose="02020603050405020304" pitchFamily="18" charset="0"/>
            </a:endParaRPr>
          </a:p>
        </p:txBody>
      </p:sp>
      <p:sp>
        <p:nvSpPr>
          <p:cNvPr id="3" name="Rectangle 2"/>
          <p:cNvSpPr/>
          <p:nvPr/>
        </p:nvSpPr>
        <p:spPr>
          <a:xfrm>
            <a:off x="437882" y="3036082"/>
            <a:ext cx="10972800" cy="3715312"/>
          </a:xfrm>
          <a:prstGeom prst="rect">
            <a:avLst/>
          </a:prstGeom>
        </p:spPr>
        <p:txBody>
          <a:bodyPr wrap="square">
            <a:spAutoFit/>
          </a:bodyPr>
          <a:lstStyle/>
          <a:p>
            <a:pPr algn="just">
              <a:lnSpc>
                <a:spcPct val="200000"/>
              </a:lnSpc>
            </a:pPr>
            <a:r>
              <a:rPr lang="en-US" sz="1500" dirty="0">
                <a:solidFill>
                  <a:srgbClr val="444444"/>
                </a:solidFill>
                <a:latin typeface="Times New Roman" panose="02020603050405020304" pitchFamily="18" charset="0"/>
                <a:cs typeface="Times New Roman" panose="02020603050405020304" pitchFamily="18" charset="0"/>
              </a:rPr>
              <a:t>Let us discuss how boosting works. It makes ‘n’ number of decision trees during the data training period. As the first decision tree/model is made, the incorrectly classified record in the first model is given priority. Only these records are sent as input for the second model. The process goes on until we specify a number of base learners we want to create. Remember, repetition of records is allowed with all boosting techniques.</a:t>
            </a:r>
            <a:r>
              <a:rPr lang="en-IN" sz="1500" dirty="0">
                <a:latin typeface="Times New Roman" panose="02020603050405020304" pitchFamily="18" charset="0"/>
                <a:cs typeface="Times New Roman" panose="02020603050405020304" pitchFamily="18" charset="0"/>
              </a:rPr>
              <a:t> These data science challenges give a global forum for learning, researching, and solving corporate and government problems. Boosting algorithms combine many low accuracy (weak) models to produce high accuracy (strong) models. It may be used in a variety of fields, including credit, insurance, marketing, and sales. Machine learning techniques such as </a:t>
            </a:r>
            <a:r>
              <a:rPr lang="en-IN" sz="1500" dirty="0" err="1">
                <a:latin typeface="Times New Roman" panose="02020603050405020304" pitchFamily="18" charset="0"/>
                <a:cs typeface="Times New Roman" panose="02020603050405020304" pitchFamily="18" charset="0"/>
              </a:rPr>
              <a:t>AdaBoost</a:t>
            </a:r>
            <a:r>
              <a:rPr lang="en-IN" sz="1500" dirty="0">
                <a:latin typeface="Times New Roman" panose="02020603050405020304" pitchFamily="18" charset="0"/>
                <a:cs typeface="Times New Roman" panose="02020603050405020304" pitchFamily="18" charset="0"/>
              </a:rPr>
              <a:t>, Gradient Boosting, and </a:t>
            </a:r>
            <a:r>
              <a:rPr lang="en-IN" sz="1500" dirty="0" err="1">
                <a:latin typeface="Times New Roman" panose="02020603050405020304" pitchFamily="18" charset="0"/>
                <a:cs typeface="Times New Roman" panose="02020603050405020304" pitchFamily="18" charset="0"/>
              </a:rPr>
              <a:t>XGBoost</a:t>
            </a:r>
            <a:r>
              <a:rPr lang="en-IN" sz="1500" dirty="0">
                <a:latin typeface="Times New Roman" panose="02020603050405020304" pitchFamily="18" charset="0"/>
                <a:cs typeface="Times New Roman" panose="02020603050405020304" pitchFamily="18" charset="0"/>
              </a:rPr>
              <a:t> are extensively utilized to win data science contests. In this course, you will learn about the </a:t>
            </a:r>
            <a:r>
              <a:rPr lang="en-IN" sz="1500" dirty="0" err="1">
                <a:latin typeface="Times New Roman" panose="02020603050405020304" pitchFamily="18" charset="0"/>
                <a:cs typeface="Times New Roman" panose="02020603050405020304" pitchFamily="18" charset="0"/>
              </a:rPr>
              <a:t>AdaBoost</a:t>
            </a:r>
            <a:r>
              <a:rPr lang="en-IN" sz="1500" dirty="0">
                <a:latin typeface="Times New Roman" panose="02020603050405020304" pitchFamily="18" charset="0"/>
                <a:cs typeface="Times New Roman" panose="02020603050405020304" pitchFamily="18" charset="0"/>
              </a:rPr>
              <a:t> ensemble boosting method.</a:t>
            </a:r>
            <a:endParaRPr lang="en-US" sz="1500" dirty="0">
              <a:latin typeface="Times New Roman" panose="02020603050405020304" pitchFamily="18" charset="0"/>
              <a:cs typeface="Times New Roman" panose="02020603050405020304" pitchFamily="18" charset="0"/>
            </a:endParaRPr>
          </a:p>
          <a:p>
            <a:pPr algn="just">
              <a:lnSpc>
                <a:spcPct val="200000"/>
              </a:lnSpc>
            </a:pP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7672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0969" y="645082"/>
            <a:ext cx="11213527" cy="6001643"/>
          </a:xfrm>
          <a:prstGeom prst="rect">
            <a:avLst/>
          </a:prstGeom>
        </p:spPr>
        <p:txBody>
          <a:bodyPr wrap="square">
            <a:spAutoFit/>
          </a:bodyPr>
          <a:lstStyle/>
          <a:p>
            <a:pPr algn="just">
              <a:lnSpc>
                <a:spcPct val="200000"/>
              </a:lnSpc>
            </a:pPr>
            <a:r>
              <a:rPr lang="en-US" sz="1600" b="1" dirty="0">
                <a:latin typeface="Times New Roman" panose="02020603050405020304" pitchFamily="18" charset="0"/>
                <a:cs typeface="Times New Roman" panose="02020603050405020304" pitchFamily="18" charset="0"/>
              </a:rPr>
              <a:t>CATBOOST:</a:t>
            </a:r>
          </a:p>
          <a:p>
            <a:pPr algn="just">
              <a:lnSpc>
                <a:spcPct val="200000"/>
              </a:lnSpc>
            </a:pPr>
            <a:endParaRPr lang="en-US" sz="1600" dirty="0">
              <a:solidFill>
                <a:srgbClr val="610B38"/>
              </a:solidFill>
              <a:latin typeface="Times New Roman" panose="02020603050405020304" pitchFamily="18" charset="0"/>
              <a:cs typeface="Times New Roman" panose="02020603050405020304" pitchFamily="18" charset="0"/>
            </a:endParaRPr>
          </a:p>
          <a:p>
            <a:pPr algn="just">
              <a:lnSpc>
                <a:spcPct val="200000"/>
              </a:lnSpc>
            </a:pPr>
            <a:r>
              <a:rPr lang="en-US" sz="1600" b="1" dirty="0" err="1">
                <a:latin typeface="Times New Roman" panose="02020603050405020304" pitchFamily="18" charset="0"/>
                <a:cs typeface="Times New Roman" panose="02020603050405020304" pitchFamily="18" charset="0"/>
              </a:rPr>
              <a:t>CatBoost</a:t>
            </a:r>
            <a:r>
              <a:rPr lang="en-US" sz="1600" dirty="0">
                <a:latin typeface="Times New Roman" panose="02020603050405020304" pitchFamily="18" charset="0"/>
                <a:cs typeface="Times New Roman" panose="02020603050405020304" pitchFamily="18" charset="0"/>
              </a:rPr>
              <a:t> or Categorical Boosting is an open-source boosting library developed by </a:t>
            </a:r>
            <a:r>
              <a:rPr lang="en-US" sz="1600" dirty="0" err="1">
                <a:latin typeface="Times New Roman" panose="02020603050405020304" pitchFamily="18" charset="0"/>
                <a:cs typeface="Times New Roman" panose="02020603050405020304" pitchFamily="18" charset="0"/>
              </a:rPr>
              <a:t>Yandex</a:t>
            </a:r>
            <a:r>
              <a:rPr lang="en-US" sz="1600" dirty="0">
                <a:latin typeface="Times New Roman" panose="02020603050405020304" pitchFamily="18" charset="0"/>
                <a:cs typeface="Times New Roman" panose="02020603050405020304" pitchFamily="18" charset="0"/>
              </a:rPr>
              <a:t>. In addition to regression and classification, </a:t>
            </a:r>
            <a:r>
              <a:rPr lang="en-US" sz="1600" dirty="0" err="1">
                <a:latin typeface="Times New Roman" panose="02020603050405020304" pitchFamily="18" charset="0"/>
                <a:cs typeface="Times New Roman" panose="02020603050405020304" pitchFamily="18" charset="0"/>
              </a:rPr>
              <a:t>CatBoost</a:t>
            </a:r>
            <a:r>
              <a:rPr lang="en-US" sz="1600" dirty="0">
                <a:latin typeface="Times New Roman" panose="02020603050405020304" pitchFamily="18" charset="0"/>
                <a:cs typeface="Times New Roman" panose="02020603050405020304" pitchFamily="18" charset="0"/>
              </a:rPr>
              <a:t> can be used in ranking, recommendation systems, forecasting and even personal assistants.</a:t>
            </a:r>
            <a:br>
              <a:rPr lang="en-US" sz="1600" dirty="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a:p>
            <a:pPr algn="just" fontAlgn="base">
              <a:lnSpc>
                <a:spcPct val="200000"/>
              </a:lnSpc>
            </a:pPr>
            <a:r>
              <a:rPr lang="en-US" sz="1600" b="1" dirty="0">
                <a:latin typeface="Times New Roman" panose="02020603050405020304" pitchFamily="18" charset="0"/>
                <a:cs typeface="Times New Roman" panose="02020603050405020304" pitchFamily="18" charset="0"/>
              </a:rPr>
              <a:t>Handling categorical features:</a:t>
            </a:r>
          </a:p>
          <a:p>
            <a:pPr algn="just" fontAlgn="base">
              <a:lnSpc>
                <a:spcPct val="200000"/>
              </a:lnSpc>
            </a:pPr>
            <a:r>
              <a:rPr lang="en-US" sz="1600" dirty="0">
                <a:latin typeface="Times New Roman" panose="02020603050405020304" pitchFamily="18" charset="0"/>
                <a:cs typeface="Times New Roman" panose="02020603050405020304" pitchFamily="18" charset="0"/>
              </a:rPr>
              <a:t>Often datasets contain categorical features and there are various techniques to handle categorical features in boosted trees. Unlike other gradient boosting algorithms (require numeric data), </a:t>
            </a:r>
            <a:r>
              <a:rPr lang="en-US" sz="1600" dirty="0" err="1">
                <a:latin typeface="Times New Roman" panose="02020603050405020304" pitchFamily="18" charset="0"/>
                <a:cs typeface="Times New Roman" panose="02020603050405020304" pitchFamily="18" charset="0"/>
              </a:rPr>
              <a:t>CatBoost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automatically handles categorical features</a:t>
            </a:r>
            <a:r>
              <a:rPr lang="en-US" sz="1600" dirty="0">
                <a:latin typeface="Times New Roman" panose="02020603050405020304" pitchFamily="18" charset="0"/>
                <a:cs typeface="Times New Roman" panose="02020603050405020304" pitchFamily="18" charset="0"/>
              </a:rPr>
              <a:t>. One of the most common techniques for handling categorical data is one-hot encoding, but it becomes infeasible with many features. To tackle this, features are grouped in categories by target statistics (estimate target value for each category). Target statistics can be calculated in different ways: Greedy, Hold out, Leave one out and Ordered. </a:t>
            </a:r>
            <a:r>
              <a:rPr lang="en-US" sz="1600" dirty="0" err="1">
                <a:latin typeface="Times New Roman" panose="02020603050405020304" pitchFamily="18" charset="0"/>
                <a:cs typeface="Times New Roman" panose="02020603050405020304" pitchFamily="18" charset="0"/>
              </a:rPr>
              <a:t>CatBoost</a:t>
            </a:r>
            <a:r>
              <a:rPr lang="en-US" sz="1600" dirty="0">
                <a:latin typeface="Times New Roman" panose="02020603050405020304" pitchFamily="18" charset="0"/>
                <a:cs typeface="Times New Roman" panose="02020603050405020304" pitchFamily="18" charset="0"/>
              </a:rPr>
              <a:t> uses </a:t>
            </a:r>
            <a:r>
              <a:rPr lang="en-US" sz="1600" b="1" dirty="0">
                <a:latin typeface="Times New Roman" panose="02020603050405020304" pitchFamily="18" charset="0"/>
                <a:cs typeface="Times New Roman" panose="02020603050405020304" pitchFamily="18" charset="0"/>
              </a:rPr>
              <a:t>Ordered</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target statistics.</a:t>
            </a:r>
            <a:r>
              <a:rPr lang="en-US" sz="1600" dirty="0">
                <a:latin typeface="Times New Roman" panose="02020603050405020304" pitchFamily="18" charset="0"/>
                <a:cs typeface="Times New Roman" panose="02020603050405020304" pitchFamily="18" charset="0"/>
              </a:rPr>
              <a:t> </a:t>
            </a:r>
          </a:p>
          <a:p>
            <a:pPr algn="just">
              <a:lnSpc>
                <a:spcPct val="200000"/>
              </a:lnSpc>
            </a:pPr>
            <a:endParaRPr lang="en-US" sz="1600" b="0" i="0" dirty="0">
              <a:solidFill>
                <a:srgbClr val="333333"/>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2786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C0875D-C1D9-97E8-3AD3-933700378432}"/>
              </a:ext>
            </a:extLst>
          </p:cNvPr>
          <p:cNvSpPr txBox="1"/>
          <p:nvPr/>
        </p:nvSpPr>
        <p:spPr>
          <a:xfrm>
            <a:off x="715108" y="819632"/>
            <a:ext cx="10456984" cy="5218736"/>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The greedy approach takes an average of the target for a category group. But it suffers from target leakage as the target value is being used to calculate a representation for the categorical variables and then using those features for prediction (</a:t>
            </a:r>
            <a:r>
              <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16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is calculated using target </a:t>
            </a:r>
            <a:r>
              <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16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The Holdout method tries to reduce this by partitioning the training data set. But this significantly reduces the effective use of training data. Leave one out excludes the target sample but is not very effective. Ordered target statistics are inspired by Online Learning algorithms which get the training examples sequentially in time. It introduces artificial time, that is, a random permutation </a:t>
            </a:r>
            <a:r>
              <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16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of the training examples. It will only rely on the training examples encountered in its past (samples occurred before that particular sample in the artificial time) thereby avoiding target leakage. </a:t>
            </a:r>
            <a:r>
              <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a:lnSpc>
                <a:spcPct val="150000"/>
              </a:lnSpc>
            </a:pPr>
            <a:r>
              <a:rPr lang="en-US" sz="1600" b="1" dirty="0" err="1">
                <a:latin typeface="Times New Roman" panose="02020603050405020304" pitchFamily="18" charset="0"/>
                <a:cs typeface="Times New Roman" panose="02020603050405020304" pitchFamily="18" charset="0"/>
              </a:rPr>
              <a:t>CatBoost</a:t>
            </a:r>
            <a:r>
              <a:rPr lang="en-US" sz="1600" b="1" dirty="0">
                <a:latin typeface="Times New Roman" panose="02020603050405020304" pitchFamily="18" charset="0"/>
                <a:cs typeface="Times New Roman" panose="02020603050405020304" pitchFamily="18" charset="0"/>
              </a:rPr>
              <a:t> advantages</a:t>
            </a:r>
          </a:p>
          <a:p>
            <a:pPr algn="just">
              <a:lnSpc>
                <a:spcPct val="150000"/>
              </a:lnSpc>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CatBoost</a:t>
            </a:r>
            <a:r>
              <a:rPr lang="en-US" sz="1600" dirty="0">
                <a:latin typeface="Times New Roman" panose="02020603050405020304" pitchFamily="18" charset="0"/>
                <a:cs typeface="Times New Roman" panose="02020603050405020304" pitchFamily="18" charset="0"/>
              </a:rPr>
              <a:t> implements oblivious decision trees (binary tree in which same features are used to make left and right split for each level of the tree) thereby restricting the features split per level to one, which help in decreasing prediction time.</a:t>
            </a:r>
          </a:p>
          <a:p>
            <a:pPr algn="just">
              <a:lnSpc>
                <a:spcPct val="150000"/>
              </a:lnSpc>
            </a:pPr>
            <a:r>
              <a:rPr lang="en-US" sz="1600" dirty="0">
                <a:latin typeface="Times New Roman" panose="02020603050405020304" pitchFamily="18" charset="0"/>
                <a:cs typeface="Times New Roman" panose="02020603050405020304" pitchFamily="18" charset="0"/>
              </a:rPr>
              <a:t>It handles categorical features effectively by ordered target statistics.</a:t>
            </a:r>
          </a:p>
          <a:p>
            <a:pPr algn="just">
              <a:lnSpc>
                <a:spcPct val="150000"/>
              </a:lnSpc>
            </a:pPr>
            <a:r>
              <a:rPr lang="en-US" sz="1600" dirty="0">
                <a:latin typeface="Times New Roman" panose="02020603050405020304" pitchFamily="18" charset="0"/>
                <a:cs typeface="Times New Roman" panose="02020603050405020304" pitchFamily="18" charset="0"/>
              </a:rPr>
              <a:t>It is easy to use with packages in R and Python.</a:t>
            </a:r>
          </a:p>
          <a:p>
            <a:pPr algn="just">
              <a:lnSpc>
                <a:spcPct val="150000"/>
              </a:lnSpc>
            </a:pPr>
            <a:r>
              <a:rPr lang="en-US" sz="1600" dirty="0">
                <a:latin typeface="Times New Roman" panose="02020603050405020304" pitchFamily="18" charset="0"/>
                <a:cs typeface="Times New Roman" panose="02020603050405020304" pitchFamily="18" charset="0"/>
              </a:rPr>
              <a:t>It has effective usage with default parameters thereby reducing the time needed for parameter tuning.</a:t>
            </a:r>
          </a:p>
        </p:txBody>
      </p:sp>
    </p:spTree>
    <p:extLst>
      <p:ext uri="{BB962C8B-B14F-4D97-AF65-F5344CB8AC3E}">
        <p14:creationId xmlns:p14="http://schemas.microsoft.com/office/powerpoint/2010/main" val="4224466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166522" y="159545"/>
            <a:ext cx="8412076" cy="7005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HARDWARE AND SOFTWARE REQUIREMENTS</a:t>
            </a:r>
          </a:p>
        </p:txBody>
      </p:sp>
      <p:sp>
        <p:nvSpPr>
          <p:cNvPr id="3" name="Content Placeholder 2"/>
          <p:cNvSpPr txBox="1">
            <a:spLocks/>
          </p:cNvSpPr>
          <p:nvPr/>
        </p:nvSpPr>
        <p:spPr>
          <a:xfrm>
            <a:off x="1365697" y="695837"/>
            <a:ext cx="9497921" cy="329385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200000"/>
              </a:lnSpc>
            </a:pPr>
            <a:endParaRPr lang="en-IN" sz="1500" b="1" dirty="0">
              <a:latin typeface="Times New Roman" panose="02020603050405020304" pitchFamily="18" charset="0"/>
              <a:cs typeface="Times New Roman" panose="02020603050405020304" pitchFamily="18" charset="0"/>
            </a:endParaRPr>
          </a:p>
          <a:p>
            <a:pPr algn="just">
              <a:lnSpc>
                <a:spcPct val="200000"/>
              </a:lnSpc>
            </a:pPr>
            <a:r>
              <a:rPr lang="en-IN" sz="1500" b="1" dirty="0">
                <a:latin typeface="Times New Roman" panose="02020603050405020304" pitchFamily="18" charset="0"/>
                <a:cs typeface="Times New Roman" panose="02020603050405020304" pitchFamily="18" charset="0"/>
              </a:rPr>
              <a:t>H/W Configuration:</a:t>
            </a:r>
            <a:endParaRPr lang="en-US" sz="1500" dirty="0">
              <a:latin typeface="Times New Roman" panose="02020603050405020304" pitchFamily="18" charset="0"/>
              <a:cs typeface="Times New Roman" panose="02020603050405020304" pitchFamily="18" charset="0"/>
            </a:endParaRPr>
          </a:p>
          <a:p>
            <a:pPr algn="just">
              <a:lnSpc>
                <a:spcPct val="200000"/>
              </a:lnSpc>
            </a:pPr>
            <a:r>
              <a:rPr lang="en-IN" sz="1500" dirty="0">
                <a:latin typeface="Times New Roman" panose="02020603050405020304" pitchFamily="18" charset="0"/>
                <a:cs typeface="Times New Roman" panose="02020603050405020304" pitchFamily="18" charset="0"/>
              </a:rPr>
              <a:t>Operating system		:  Windows 7 or 7+</a:t>
            </a:r>
            <a:endParaRPr lang="en-US" sz="1500" dirty="0">
              <a:latin typeface="Times New Roman" panose="02020603050405020304" pitchFamily="18" charset="0"/>
              <a:cs typeface="Times New Roman" panose="02020603050405020304" pitchFamily="18" charset="0"/>
            </a:endParaRPr>
          </a:p>
          <a:p>
            <a:pPr algn="just">
              <a:lnSpc>
                <a:spcPct val="200000"/>
              </a:lnSpc>
            </a:pPr>
            <a:r>
              <a:rPr lang="en-IN" sz="1500" dirty="0">
                <a:latin typeface="Times New Roman" panose="02020603050405020304" pitchFamily="18" charset="0"/>
                <a:cs typeface="Times New Roman" panose="02020603050405020304" pitchFamily="18" charset="0"/>
              </a:rPr>
              <a:t>RAM			:  8 GB</a:t>
            </a:r>
            <a:endParaRPr lang="en-US" sz="1500" dirty="0">
              <a:latin typeface="Times New Roman" panose="02020603050405020304" pitchFamily="18" charset="0"/>
              <a:cs typeface="Times New Roman" panose="02020603050405020304" pitchFamily="18" charset="0"/>
            </a:endParaRPr>
          </a:p>
          <a:p>
            <a:pPr algn="just">
              <a:lnSpc>
                <a:spcPct val="200000"/>
              </a:lnSpc>
            </a:pPr>
            <a:r>
              <a:rPr lang="en-IN" sz="1500" dirty="0">
                <a:latin typeface="Times New Roman" panose="02020603050405020304" pitchFamily="18" charset="0"/>
                <a:cs typeface="Times New Roman" panose="02020603050405020304" pitchFamily="18" charset="0"/>
              </a:rPr>
              <a:t>Hard disc or SSD		:  More than 500 GB</a:t>
            </a:r>
            <a:endParaRPr lang="en-US" sz="1500" dirty="0">
              <a:latin typeface="Times New Roman" panose="02020603050405020304" pitchFamily="18" charset="0"/>
              <a:cs typeface="Times New Roman" panose="02020603050405020304" pitchFamily="18" charset="0"/>
            </a:endParaRPr>
          </a:p>
          <a:p>
            <a:pPr algn="just">
              <a:lnSpc>
                <a:spcPct val="200000"/>
              </a:lnSpc>
            </a:pPr>
            <a:r>
              <a:rPr lang="en-IN" sz="1500" dirty="0">
                <a:latin typeface="Times New Roman" panose="02020603050405020304" pitchFamily="18" charset="0"/>
                <a:cs typeface="Times New Roman" panose="02020603050405020304" pitchFamily="18" charset="0"/>
              </a:rPr>
              <a:t>Processor		:  Intel 3rd generation or high or Ryzen with 8 GB Ram</a:t>
            </a:r>
            <a:endParaRPr lang="en-US" sz="1500" dirty="0">
              <a:latin typeface="Times New Roman" panose="02020603050405020304" pitchFamily="18" charset="0"/>
              <a:cs typeface="Times New Roman" panose="02020603050405020304" pitchFamily="18" charset="0"/>
            </a:endParaRPr>
          </a:p>
        </p:txBody>
      </p:sp>
      <p:sp>
        <p:nvSpPr>
          <p:cNvPr id="4" name="Content Placeholder 2"/>
          <p:cNvSpPr txBox="1">
            <a:spLocks/>
          </p:cNvSpPr>
          <p:nvPr/>
        </p:nvSpPr>
        <p:spPr>
          <a:xfrm>
            <a:off x="1365697" y="4258679"/>
            <a:ext cx="10849970" cy="31295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200000"/>
              </a:lnSpc>
            </a:pPr>
            <a:r>
              <a:rPr lang="en-IN" sz="1500" b="1" dirty="0">
                <a:latin typeface="Times New Roman" panose="02020603050405020304" pitchFamily="18" charset="0"/>
                <a:cs typeface="Times New Roman" panose="02020603050405020304" pitchFamily="18" charset="0"/>
              </a:rPr>
              <a:t>S/W Configuration:</a:t>
            </a:r>
            <a:endParaRPr lang="en-US" sz="1500" dirty="0">
              <a:latin typeface="Times New Roman" panose="02020603050405020304" pitchFamily="18" charset="0"/>
              <a:cs typeface="Times New Roman" panose="02020603050405020304" pitchFamily="18" charset="0"/>
            </a:endParaRPr>
          </a:p>
          <a:p>
            <a:pPr algn="just">
              <a:lnSpc>
                <a:spcPct val="200000"/>
              </a:lnSpc>
            </a:pPr>
            <a:r>
              <a:rPr lang="en-IN" sz="1500" dirty="0">
                <a:latin typeface="Times New Roman" panose="02020603050405020304" pitchFamily="18" charset="0"/>
                <a:cs typeface="Times New Roman" panose="02020603050405020304" pitchFamily="18" charset="0"/>
              </a:rPr>
              <a:t>Software’s		:  Python 3.6 or high version</a:t>
            </a:r>
            <a:endParaRPr lang="en-US" sz="1500" dirty="0">
              <a:latin typeface="Times New Roman" panose="02020603050405020304" pitchFamily="18" charset="0"/>
              <a:cs typeface="Times New Roman" panose="02020603050405020304" pitchFamily="18" charset="0"/>
            </a:endParaRPr>
          </a:p>
          <a:p>
            <a:pPr algn="just">
              <a:lnSpc>
                <a:spcPct val="200000"/>
              </a:lnSpc>
            </a:pPr>
            <a:r>
              <a:rPr lang="en-IN" sz="1500" dirty="0">
                <a:latin typeface="Times New Roman" panose="02020603050405020304" pitchFamily="18" charset="0"/>
                <a:cs typeface="Times New Roman" panose="02020603050405020304" pitchFamily="18" charset="0"/>
              </a:rPr>
              <a:t>IDE                              	:  PyCharm.</a:t>
            </a:r>
            <a:endParaRPr lang="en-US" sz="1500" dirty="0">
              <a:latin typeface="Times New Roman" panose="02020603050405020304" pitchFamily="18" charset="0"/>
              <a:cs typeface="Times New Roman" panose="02020603050405020304" pitchFamily="18" charset="0"/>
            </a:endParaRPr>
          </a:p>
          <a:p>
            <a:pPr algn="just">
              <a:lnSpc>
                <a:spcPct val="200000"/>
              </a:lnSpc>
            </a:pPr>
            <a:r>
              <a:rPr lang="en-IN" sz="1500" dirty="0">
                <a:latin typeface="Times New Roman" panose="02020603050405020304" pitchFamily="18" charset="0"/>
                <a:cs typeface="Times New Roman" panose="02020603050405020304" pitchFamily="18" charset="0"/>
              </a:rPr>
              <a:t>Framework                         	 :  Flask, pandas, numpy and Scikit-Learn</a:t>
            </a:r>
            <a:endParaRPr lang="en-US" sz="1500" dirty="0">
              <a:latin typeface="Times New Roman" panose="02020603050405020304" pitchFamily="18" charset="0"/>
              <a:cs typeface="Times New Roman" panose="02020603050405020304" pitchFamily="18" charset="0"/>
            </a:endParaRPr>
          </a:p>
          <a:p>
            <a:pPr algn="just">
              <a:lnSpc>
                <a:spcPct val="200000"/>
              </a:lnSpc>
            </a:pPr>
            <a:endParaRPr lang="en-US" sz="15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2495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8B1AC4-E3F7-4A74-9A60-A566646B3324}"/>
              </a:ext>
            </a:extLst>
          </p:cNvPr>
          <p:cNvSpPr txBox="1">
            <a:spLocks/>
          </p:cNvSpPr>
          <p:nvPr/>
        </p:nvSpPr>
        <p:spPr>
          <a:xfrm>
            <a:off x="1485739" y="634877"/>
            <a:ext cx="3055185" cy="7033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Times New Roman" panose="02020603050405020304" pitchFamily="18" charset="0"/>
                <a:cs typeface="Times New Roman" panose="02020603050405020304" pitchFamily="18" charset="0"/>
              </a:rPr>
              <a:t>ARCHITECTURE:</a:t>
            </a:r>
            <a:endParaRPr lang="en-US" sz="20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3124200" y="1772285"/>
            <a:ext cx="5943600" cy="3313430"/>
          </a:xfrm>
          <a:prstGeom prst="rect">
            <a:avLst/>
          </a:prstGeom>
        </p:spPr>
      </p:pic>
    </p:spTree>
    <p:extLst>
      <p:ext uri="{BB962C8B-B14F-4D97-AF65-F5344CB8AC3E}">
        <p14:creationId xmlns:p14="http://schemas.microsoft.com/office/powerpoint/2010/main" val="3842602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35270" y="245661"/>
            <a:ext cx="3330054" cy="582949"/>
          </a:xfrm>
        </p:spPr>
        <p:txBody>
          <a:bodyPr>
            <a:normAutofit fontScale="90000"/>
          </a:bodyPr>
          <a:lstStyle/>
          <a:p>
            <a:pPr algn="ctr"/>
            <a:r>
              <a:rPr lang="en-US" dirty="0">
                <a:solidFill>
                  <a:schemeClr val="tx1"/>
                </a:solidFill>
                <a:latin typeface="Times New Roman" panose="02020603050405020304" pitchFamily="18" charset="0"/>
                <a:cs typeface="Times New Roman" panose="02020603050405020304" pitchFamily="18" charset="0"/>
              </a:rPr>
              <a:t>ABSTRACT</a:t>
            </a:r>
          </a:p>
        </p:txBody>
      </p:sp>
      <p:sp>
        <p:nvSpPr>
          <p:cNvPr id="5" name="Rectangle 4"/>
          <p:cNvSpPr/>
          <p:nvPr/>
        </p:nvSpPr>
        <p:spPr>
          <a:xfrm>
            <a:off x="791568" y="1238042"/>
            <a:ext cx="10713495" cy="5262979"/>
          </a:xfrm>
          <a:prstGeom prst="rect">
            <a:avLst/>
          </a:prstGeom>
        </p:spPr>
        <p:txBody>
          <a:bodyPr wrap="square">
            <a:spAutoFit/>
          </a:bodyPr>
          <a:lstStyle/>
          <a:p>
            <a:pPr algn="just">
              <a:lnSpc>
                <a:spcPct val="150000"/>
              </a:lnSpc>
            </a:pPr>
            <a:r>
              <a:rPr lang="en-IN" sz="1600" dirty="0">
                <a:latin typeface="Times New Roman" panose="02020603050405020304" pitchFamily="18" charset="0"/>
                <a:cs typeface="Times New Roman" panose="02020603050405020304" pitchFamily="18" charset="0"/>
              </a:rPr>
              <a:t>	Globally, there is a substantial unmet need to diagnose various diseases effectively. The complexity of the different disease mechanisms and underlying symptoms of the patient population presents massive challenges to developing the early diagnosis tool and effective treatment. Machine Learning (ML) an area of Artificial Intelligence (AI), enables researchers, physicians, and patients to solve some of these issues. Based on relevant research, this review explains how Machine Learning (ML). Early detection and diagnosis of diseases such as diabetes, chronic kidney disease, liver disease, and breast cancer is crucial for improving patient outcomes and reducing healthcare costs. In recent years, machine learning has emerged as a promising tool for disease detection and diagnosis. In this project, we aim to develop a machine learning model for multiple disease detection, which can aid in early disease diagnosis and treatment. The proposed model will be trained on a large dataset of medical records, which includes patient demographics, medical history, symptoms, and diagnostic test results. The dataset will be carefully curated and pre-processed to ensure high data quality and completeness. We will also incorporate relevant features such as genetic markers and lifestyle factors, which have been shown to influence disease risk.</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algn="just">
              <a:lnSpc>
                <a:spcPct val="150000"/>
              </a:lnSpc>
            </a:pPr>
            <a:r>
              <a:rPr lang="en-IN" sz="1600" b="1" dirty="0">
                <a:latin typeface="Times New Roman" panose="02020603050405020304" pitchFamily="18" charset="0"/>
                <a:cs typeface="Times New Roman" panose="02020603050405020304" pitchFamily="18" charset="0"/>
              </a:rPr>
              <a:t>Keywords</a:t>
            </a:r>
            <a:r>
              <a:rPr lang="en-IN" sz="1600" dirty="0">
                <a:latin typeface="Times New Roman" panose="02020603050405020304" pitchFamily="18" charset="0"/>
                <a:cs typeface="Times New Roman" panose="02020603050405020304" pitchFamily="18" charset="0"/>
              </a:rPr>
              <a:t>: Machine Learning, Decision tree, </a:t>
            </a:r>
            <a:r>
              <a:rPr lang="en-IN" sz="1600" dirty="0" err="1">
                <a:latin typeface="Times New Roman" panose="02020603050405020304" pitchFamily="18" charset="0"/>
                <a:cs typeface="Times New Roman" panose="02020603050405020304" pitchFamily="18" charset="0"/>
              </a:rPr>
              <a:t>Adaboost</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Xgboost</a:t>
            </a:r>
            <a:r>
              <a:rPr lang="en-IN" sz="1600" dirty="0">
                <a:latin typeface="Times New Roman" panose="02020603050405020304" pitchFamily="18" charset="0"/>
                <a:cs typeface="Times New Roman" panose="02020603050405020304" pitchFamily="18" charset="0"/>
              </a:rPr>
              <a:t> and </a:t>
            </a:r>
            <a:r>
              <a:rPr lang="en-IN" sz="1600" dirty="0" err="1">
                <a:latin typeface="Times New Roman" panose="02020603050405020304" pitchFamily="18" charset="0"/>
                <a:cs typeface="Times New Roman" panose="02020603050405020304" pitchFamily="18" charset="0"/>
              </a:rPr>
              <a:t>Catboost</a:t>
            </a:r>
            <a:r>
              <a:rPr lang="en-IN" sz="1600" dirty="0">
                <a:latin typeface="Times New Roman" panose="02020603050405020304" pitchFamily="18" charset="0"/>
                <a:cs typeface="Times New Roman" panose="02020603050405020304" pitchFamily="18" charset="0"/>
              </a:rPr>
              <a:t> and ML techniques, evaluation.</a:t>
            </a:r>
            <a:endParaRPr lang="en-US" sz="1600" dirty="0">
              <a:latin typeface="Times New Roman" panose="02020603050405020304" pitchFamily="18" charset="0"/>
              <a:cs typeface="Times New Roman" panose="02020603050405020304" pitchFamily="18" charset="0"/>
            </a:endParaRPr>
          </a:p>
          <a:p>
            <a:pPr algn="just">
              <a:lnSpc>
                <a:spcPct val="150000"/>
              </a:lnSpc>
            </a:pPr>
            <a:r>
              <a:rPr lang="en-IN"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3678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105" y="366085"/>
            <a:ext cx="11458575" cy="5228547"/>
          </a:xfrm>
          <a:prstGeom prst="rect">
            <a:avLst/>
          </a:prstGeom>
        </p:spPr>
        <p:txBody>
          <a:bodyPr wrap="square">
            <a:spAutoFit/>
          </a:bodyPr>
          <a:lstStyle/>
          <a:p>
            <a:pPr algn="just">
              <a:lnSpc>
                <a:spcPct val="200000"/>
              </a:lnSpc>
              <a:spcAft>
                <a:spcPts val="1000"/>
              </a:spcAft>
            </a:pPr>
            <a:r>
              <a:rPr lang="en-IN" sz="1500" b="1" dirty="0">
                <a:latin typeface="Times New Roman" panose="02020603050405020304" pitchFamily="18" charset="0"/>
                <a:ea typeface="Calibri" panose="020F0502020204030204" pitchFamily="34" charset="0"/>
                <a:cs typeface="Times New Roman" panose="02020603050405020304" pitchFamily="18" charset="0"/>
              </a:rPr>
              <a:t>UML DIAGRAMS :</a:t>
            </a:r>
            <a:endParaRPr lang="en-IN" sz="15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200000"/>
              </a:lnSpc>
            </a:pPr>
            <a:r>
              <a:rPr lang="en-IN" sz="1500" dirty="0">
                <a:latin typeface="Times New Roman" panose="02020603050405020304" pitchFamily="18" charset="0"/>
                <a:cs typeface="Times New Roman" panose="02020603050405020304" pitchFamily="18" charset="0"/>
              </a:rPr>
              <a:t>UML stands for Unified Modelling Language. UML is a standardized general-purpose modelling language in the field of object-oriented software engineering. The standard is managed, and was created by, the Object Management Group. </a:t>
            </a:r>
            <a:endParaRPr lang="en-US" sz="1500" dirty="0">
              <a:latin typeface="Times New Roman" panose="02020603050405020304" pitchFamily="18" charset="0"/>
              <a:cs typeface="Times New Roman" panose="02020603050405020304" pitchFamily="18" charset="0"/>
            </a:endParaRPr>
          </a:p>
          <a:p>
            <a:pPr algn="just">
              <a:lnSpc>
                <a:spcPct val="200000"/>
              </a:lnSpc>
            </a:pPr>
            <a:r>
              <a:rPr lang="en-IN" sz="1500" dirty="0">
                <a:latin typeface="Times New Roman" panose="02020603050405020304" pitchFamily="18" charset="0"/>
                <a:cs typeface="Times New Roman" panose="02020603050405020304" pitchFamily="18" charset="0"/>
              </a:rPr>
              <a:t>The goal is for UML to become a common language for creating models of object-oriented computer software. In its current form UML is comprised of two major components: a Meta-model and a notation. In the future, some form of method or process may also be added to; or associated with, UML.</a:t>
            </a:r>
            <a:endParaRPr lang="en-US" sz="1500" dirty="0">
              <a:latin typeface="Times New Roman" panose="02020603050405020304" pitchFamily="18" charset="0"/>
              <a:cs typeface="Times New Roman" panose="02020603050405020304" pitchFamily="18" charset="0"/>
            </a:endParaRPr>
          </a:p>
          <a:p>
            <a:pPr algn="just">
              <a:lnSpc>
                <a:spcPct val="200000"/>
              </a:lnSpc>
            </a:pPr>
            <a:r>
              <a:rPr lang="en-IN" sz="1500" dirty="0">
                <a:latin typeface="Times New Roman" panose="02020603050405020304" pitchFamily="18" charset="0"/>
                <a:cs typeface="Times New Roman" panose="02020603050405020304" pitchFamily="18" charset="0"/>
              </a:rPr>
              <a:t>The Unified Modelling Language is a standard language for specifying, Visualization, Constructing and documenting the artefacts of software system, as well as for business modelling and other non-software systems. </a:t>
            </a:r>
            <a:endParaRPr lang="en-US" sz="1500" dirty="0">
              <a:latin typeface="Times New Roman" panose="02020603050405020304" pitchFamily="18" charset="0"/>
              <a:cs typeface="Times New Roman" panose="02020603050405020304" pitchFamily="18" charset="0"/>
            </a:endParaRPr>
          </a:p>
          <a:p>
            <a:pPr algn="just">
              <a:lnSpc>
                <a:spcPct val="200000"/>
              </a:lnSpc>
            </a:pPr>
            <a:r>
              <a:rPr lang="en-IN" sz="1500" dirty="0">
                <a:latin typeface="Times New Roman" panose="02020603050405020304" pitchFamily="18" charset="0"/>
                <a:cs typeface="Times New Roman" panose="02020603050405020304" pitchFamily="18" charset="0"/>
              </a:rPr>
              <a:t>The UML represents a collection of best engineering practices that have proven successful in the modelling of large and complex systems.</a:t>
            </a:r>
            <a:endParaRPr lang="en-US" sz="1500" dirty="0">
              <a:latin typeface="Times New Roman" panose="02020603050405020304" pitchFamily="18" charset="0"/>
              <a:cs typeface="Times New Roman" panose="02020603050405020304" pitchFamily="18" charset="0"/>
            </a:endParaRPr>
          </a:p>
          <a:p>
            <a:pPr algn="just">
              <a:lnSpc>
                <a:spcPct val="200000"/>
              </a:lnSpc>
            </a:pPr>
            <a:r>
              <a:rPr lang="en-IN" sz="1500" dirty="0">
                <a:latin typeface="Times New Roman" panose="02020603050405020304" pitchFamily="18" charset="0"/>
                <a:cs typeface="Times New Roman" panose="02020603050405020304" pitchFamily="18" charset="0"/>
              </a:rPr>
              <a:t> The UML is a very important part of developing objects-oriented software and the software development process. The UML uses mostly graphical notations to express the design of software projects.</a:t>
            </a: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353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1475" y="587485"/>
            <a:ext cx="10701337" cy="4176977"/>
          </a:xfrm>
          <a:prstGeom prst="rect">
            <a:avLst/>
          </a:prstGeom>
        </p:spPr>
        <p:txBody>
          <a:bodyPr wrap="square">
            <a:spAutoFit/>
          </a:bodyPr>
          <a:lstStyle/>
          <a:p>
            <a:pPr algn="just">
              <a:lnSpc>
                <a:spcPct val="200000"/>
              </a:lnSpc>
            </a:pPr>
            <a:r>
              <a:rPr lang="en-IN" sz="1500" b="1" dirty="0">
                <a:latin typeface="Times New Roman" panose="02020603050405020304" pitchFamily="18" charset="0"/>
                <a:cs typeface="Times New Roman" panose="02020603050405020304" pitchFamily="18" charset="0"/>
              </a:rPr>
              <a:t>GOALS:</a:t>
            </a:r>
            <a:endParaRPr lang="en-US" sz="1500" dirty="0">
              <a:latin typeface="Times New Roman" panose="02020603050405020304" pitchFamily="18" charset="0"/>
              <a:cs typeface="Times New Roman" panose="02020603050405020304" pitchFamily="18" charset="0"/>
            </a:endParaRPr>
          </a:p>
          <a:p>
            <a:pPr algn="just">
              <a:lnSpc>
                <a:spcPct val="200000"/>
              </a:lnSpc>
            </a:pPr>
            <a:r>
              <a:rPr lang="en-IN" sz="1500" dirty="0">
                <a:latin typeface="Times New Roman" panose="02020603050405020304" pitchFamily="18" charset="0"/>
                <a:cs typeface="Times New Roman" panose="02020603050405020304" pitchFamily="18" charset="0"/>
              </a:rPr>
              <a:t>	The Primary goals in the design of the UML are as follows:</a:t>
            </a:r>
            <a:endParaRPr lang="en-US" sz="1500" dirty="0">
              <a:latin typeface="Times New Roman" panose="02020603050405020304" pitchFamily="18" charset="0"/>
              <a:cs typeface="Times New Roman" panose="02020603050405020304" pitchFamily="18" charset="0"/>
            </a:endParaRPr>
          </a:p>
          <a:p>
            <a:pPr marL="285750" lvl="0" indent="-285750" algn="just">
              <a:lnSpc>
                <a:spcPct val="200000"/>
              </a:lnSpc>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Provide users a ready-to-use, expressive visual modelling Language so that they can develop and exchange meaningful models.</a:t>
            </a:r>
            <a:endParaRPr lang="en-US" sz="1500" dirty="0">
              <a:latin typeface="Times New Roman" panose="02020603050405020304" pitchFamily="18" charset="0"/>
              <a:cs typeface="Times New Roman" panose="02020603050405020304" pitchFamily="18" charset="0"/>
            </a:endParaRPr>
          </a:p>
          <a:p>
            <a:pPr marL="285750" lvl="0" indent="-285750" algn="just">
              <a:lnSpc>
                <a:spcPct val="200000"/>
              </a:lnSpc>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Provide extendibility and specialization mechanisms to extend the core concepts.</a:t>
            </a:r>
            <a:endParaRPr lang="en-US" sz="1500" dirty="0">
              <a:latin typeface="Times New Roman" panose="02020603050405020304" pitchFamily="18" charset="0"/>
              <a:cs typeface="Times New Roman" panose="02020603050405020304" pitchFamily="18" charset="0"/>
            </a:endParaRPr>
          </a:p>
          <a:p>
            <a:pPr marL="285750" lvl="0" indent="-285750" algn="just">
              <a:lnSpc>
                <a:spcPct val="200000"/>
              </a:lnSpc>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Be independent of particular programming languages and development process.</a:t>
            </a:r>
            <a:endParaRPr lang="en-US" sz="1500" dirty="0">
              <a:latin typeface="Times New Roman" panose="02020603050405020304" pitchFamily="18" charset="0"/>
              <a:cs typeface="Times New Roman" panose="02020603050405020304" pitchFamily="18" charset="0"/>
            </a:endParaRPr>
          </a:p>
          <a:p>
            <a:pPr marL="285750" lvl="0" indent="-285750" algn="just">
              <a:lnSpc>
                <a:spcPct val="200000"/>
              </a:lnSpc>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Provide a formal basis for understanding the modelling language.</a:t>
            </a:r>
            <a:endParaRPr lang="en-US" sz="1500" dirty="0">
              <a:latin typeface="Times New Roman" panose="02020603050405020304" pitchFamily="18" charset="0"/>
              <a:cs typeface="Times New Roman" panose="02020603050405020304" pitchFamily="18" charset="0"/>
            </a:endParaRPr>
          </a:p>
          <a:p>
            <a:pPr marL="285750" lvl="0" indent="-285750" algn="just">
              <a:lnSpc>
                <a:spcPct val="200000"/>
              </a:lnSpc>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Encourage the growth of OO tools market.</a:t>
            </a:r>
            <a:endParaRPr lang="en-US" sz="1500" dirty="0">
              <a:latin typeface="Times New Roman" panose="02020603050405020304" pitchFamily="18" charset="0"/>
              <a:cs typeface="Times New Roman" panose="02020603050405020304" pitchFamily="18" charset="0"/>
            </a:endParaRPr>
          </a:p>
          <a:p>
            <a:pPr marL="285750" lvl="0" indent="-285750" algn="just">
              <a:lnSpc>
                <a:spcPct val="200000"/>
              </a:lnSpc>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Support higher level development concepts such as collaborations, frameworks, patterns and components.</a:t>
            </a:r>
            <a:endParaRPr lang="en-US" sz="1500" dirty="0">
              <a:latin typeface="Times New Roman" panose="02020603050405020304" pitchFamily="18" charset="0"/>
              <a:cs typeface="Times New Roman" panose="02020603050405020304" pitchFamily="18" charset="0"/>
            </a:endParaRPr>
          </a:p>
          <a:p>
            <a:pPr marL="285750" lvl="0" indent="-285750" algn="just">
              <a:lnSpc>
                <a:spcPct val="200000"/>
              </a:lnSpc>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Integrate best practices.</a:t>
            </a: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2486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5776" y="405169"/>
            <a:ext cx="10787062" cy="3715312"/>
          </a:xfrm>
          <a:prstGeom prst="rect">
            <a:avLst/>
          </a:prstGeom>
        </p:spPr>
        <p:txBody>
          <a:bodyPr wrap="square">
            <a:spAutoFit/>
          </a:bodyPr>
          <a:lstStyle/>
          <a:p>
            <a:pPr algn="just">
              <a:lnSpc>
                <a:spcPct val="200000"/>
              </a:lnSpc>
            </a:pPr>
            <a:r>
              <a:rPr lang="en-US" sz="1500" b="1" dirty="0">
                <a:latin typeface="Times New Roman" panose="02020603050405020304" pitchFamily="18" charset="0"/>
                <a:cs typeface="Times New Roman" panose="02020603050405020304" pitchFamily="18" charset="0"/>
              </a:rPr>
              <a:t>USE CASE DIAGRAM</a:t>
            </a:r>
          </a:p>
          <a:p>
            <a:pPr algn="just">
              <a:lnSpc>
                <a:spcPct val="200000"/>
              </a:lnSpc>
            </a:pPr>
            <a:endParaRPr lang="en-US" sz="1500" dirty="0">
              <a:latin typeface="Times New Roman" panose="02020603050405020304" pitchFamily="18" charset="0"/>
              <a:cs typeface="Times New Roman" panose="02020603050405020304" pitchFamily="18" charset="0"/>
            </a:endParaRPr>
          </a:p>
          <a:p>
            <a:pPr marL="285750" lvl="0" indent="-285750" algn="just">
              <a:lnSpc>
                <a:spcPct val="200000"/>
              </a:lnSpc>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A use case diagram in the Unified Modeling Language (UML) is a type of behavioral diagram defined by and created from a Use-case analysis. </a:t>
            </a:r>
          </a:p>
          <a:p>
            <a:pPr marL="285750" lvl="0" indent="-285750" algn="just">
              <a:lnSpc>
                <a:spcPct val="200000"/>
              </a:lnSpc>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Its purpose is to present a graphical overview of the functionality provided by a system in terms of actors, their goals (represented as use cases), and any dependencies between those use cases. </a:t>
            </a:r>
          </a:p>
          <a:p>
            <a:pPr marL="285750" lvl="0" indent="-285750" algn="just">
              <a:lnSpc>
                <a:spcPct val="200000"/>
              </a:lnSpc>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The main purpose of a use case diagram is to show what system functions are performed for which actor. Roles of the actors in the system can be depicted.</a:t>
            </a:r>
          </a:p>
        </p:txBody>
      </p:sp>
    </p:spTree>
    <p:extLst>
      <p:ext uri="{BB962C8B-B14F-4D97-AF65-F5344CB8AC3E}">
        <p14:creationId xmlns:p14="http://schemas.microsoft.com/office/powerpoint/2010/main" val="1541737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963663" y="637108"/>
            <a:ext cx="5582285" cy="5313316"/>
          </a:xfrm>
          <a:prstGeom prst="rect">
            <a:avLst/>
          </a:prstGeom>
        </p:spPr>
      </p:pic>
    </p:spTree>
    <p:extLst>
      <p:ext uri="{BB962C8B-B14F-4D97-AF65-F5344CB8AC3E}">
        <p14:creationId xmlns:p14="http://schemas.microsoft.com/office/powerpoint/2010/main" val="419442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7206" y="284955"/>
            <a:ext cx="10558462" cy="1996893"/>
          </a:xfrm>
          <a:prstGeom prst="rect">
            <a:avLst/>
          </a:prstGeom>
        </p:spPr>
        <p:txBody>
          <a:bodyPr wrap="square">
            <a:spAutoFit/>
          </a:bodyPr>
          <a:lstStyle/>
          <a:p>
            <a:pPr algn="just">
              <a:lnSpc>
                <a:spcPct val="200000"/>
              </a:lnSpc>
              <a:spcAft>
                <a:spcPts val="1000"/>
              </a:spcAft>
            </a:pPr>
            <a:r>
              <a:rPr lang="en-US" sz="15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CLASS DIAGRAM</a:t>
            </a:r>
            <a:endParaRPr lang="en-IN" sz="15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200000"/>
              </a:lnSpc>
            </a:pPr>
            <a:r>
              <a:rPr lang="en-US" sz="1500" dirty="0">
                <a:latin typeface="Times New Roman" panose="02020603050405020304" pitchFamily="18" charset="0"/>
                <a:cs typeface="Times New Roman" panose="02020603050405020304" pitchFamily="18" charset="0"/>
              </a:rPr>
              <a:t>In software engineering, a class diagram in the Unified Modeling Language (UML) is a type of static structure diagram that describes the structure of a system by showing the system's classes, their attributes, operations (or methods), and the relationships among the classes. It explains which class contains information</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274593" y="2674961"/>
            <a:ext cx="6910350" cy="3125338"/>
          </a:xfrm>
          <a:prstGeom prst="rect">
            <a:avLst/>
          </a:prstGeom>
        </p:spPr>
      </p:pic>
    </p:spTree>
    <p:extLst>
      <p:ext uri="{BB962C8B-B14F-4D97-AF65-F5344CB8AC3E}">
        <p14:creationId xmlns:p14="http://schemas.microsoft.com/office/powerpoint/2010/main" val="1454978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1474" y="457324"/>
            <a:ext cx="10787063" cy="2330318"/>
          </a:xfrm>
          <a:prstGeom prst="rect">
            <a:avLst/>
          </a:prstGeom>
        </p:spPr>
        <p:txBody>
          <a:bodyPr wrap="square">
            <a:spAutoFit/>
          </a:bodyPr>
          <a:lstStyle/>
          <a:p>
            <a:pPr algn="just">
              <a:lnSpc>
                <a:spcPct val="200000"/>
              </a:lnSpc>
            </a:pPr>
            <a:r>
              <a:rPr lang="en-US" sz="1500" b="1" dirty="0">
                <a:latin typeface="Times New Roman" panose="02020603050405020304" pitchFamily="18" charset="0"/>
                <a:cs typeface="Times New Roman" panose="02020603050405020304" pitchFamily="18" charset="0"/>
              </a:rPr>
              <a:t>SEQUENCE DIAGRAM</a:t>
            </a:r>
            <a:endParaRPr lang="en-US" sz="1500" dirty="0">
              <a:latin typeface="Times New Roman" panose="02020603050405020304" pitchFamily="18" charset="0"/>
              <a:cs typeface="Times New Roman" panose="02020603050405020304" pitchFamily="18" charset="0"/>
            </a:endParaRPr>
          </a:p>
          <a:p>
            <a:pPr marL="285750" lvl="0" indent="-285750" algn="just">
              <a:lnSpc>
                <a:spcPct val="200000"/>
              </a:lnSpc>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A sequence diagram in Unified Modeling Language (UML) is a kind of interaction diagram that shows how processes operate with one another and in what order. </a:t>
            </a:r>
          </a:p>
          <a:p>
            <a:pPr marL="285750" lvl="0" indent="-285750" algn="just">
              <a:lnSpc>
                <a:spcPct val="200000"/>
              </a:lnSpc>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It is a construct of a Message Sequence Chart. Sequence diagrams are sometimes called event diagrams, event scenarios, and timing diagrams</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968746" y="2438400"/>
            <a:ext cx="5430848" cy="4419600"/>
          </a:xfrm>
          <a:prstGeom prst="rect">
            <a:avLst/>
          </a:prstGeom>
        </p:spPr>
      </p:pic>
    </p:spTree>
    <p:extLst>
      <p:ext uri="{BB962C8B-B14F-4D97-AF65-F5344CB8AC3E}">
        <p14:creationId xmlns:p14="http://schemas.microsoft.com/office/powerpoint/2010/main" val="1165547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063" y="348833"/>
            <a:ext cx="10729912" cy="2458558"/>
          </a:xfrm>
          <a:prstGeom prst="rect">
            <a:avLst/>
          </a:prstGeom>
        </p:spPr>
        <p:txBody>
          <a:bodyPr wrap="square">
            <a:spAutoFit/>
          </a:bodyPr>
          <a:lstStyle/>
          <a:p>
            <a:pPr algn="just">
              <a:lnSpc>
                <a:spcPct val="200000"/>
              </a:lnSpc>
              <a:spcAft>
                <a:spcPts val="1000"/>
              </a:spcAft>
              <a:tabLst>
                <a:tab pos="1573530" algn="l"/>
              </a:tabLst>
            </a:pPr>
            <a:r>
              <a:rPr lang="en-IN" sz="1500" b="1" dirty="0">
                <a:latin typeface="Times New Roman" panose="02020603050405020304" pitchFamily="18" charset="0"/>
                <a:ea typeface="Calibri" panose="020F0502020204030204" pitchFamily="34" charset="0"/>
                <a:cs typeface="Times New Roman" panose="02020603050405020304" pitchFamily="18" charset="0"/>
              </a:rPr>
              <a:t>COLLABORATION DIAGRAM:</a:t>
            </a:r>
            <a:endParaRPr lang="en-IN" sz="15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IN" sz="1500" dirty="0">
                <a:latin typeface="Times New Roman" panose="02020603050405020304" pitchFamily="18" charset="0"/>
                <a:ea typeface="Times New Roman" panose="02020603050405020304"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endParaRPr lang="en-IN" sz="1500" dirty="0">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457450" y="3428999"/>
            <a:ext cx="6515100" cy="3014664"/>
          </a:xfrm>
          <a:prstGeom prst="rect">
            <a:avLst/>
          </a:prstGeom>
        </p:spPr>
      </p:pic>
    </p:spTree>
    <p:extLst>
      <p:ext uri="{BB962C8B-B14F-4D97-AF65-F5344CB8AC3E}">
        <p14:creationId xmlns:p14="http://schemas.microsoft.com/office/powerpoint/2010/main" val="607928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0038" y="300569"/>
            <a:ext cx="11001375" cy="1996893"/>
          </a:xfrm>
          <a:prstGeom prst="rect">
            <a:avLst/>
          </a:prstGeom>
        </p:spPr>
        <p:txBody>
          <a:bodyPr wrap="square">
            <a:spAutoFit/>
          </a:bodyPr>
          <a:lstStyle/>
          <a:p>
            <a:pPr algn="just">
              <a:lnSpc>
                <a:spcPct val="200000"/>
              </a:lnSpc>
              <a:spcAft>
                <a:spcPts val="1000"/>
              </a:spcAft>
            </a:pPr>
            <a:r>
              <a:rPr lang="en-IN" sz="1500" b="1" dirty="0">
                <a:latin typeface="Times New Roman" panose="02020603050405020304" pitchFamily="18" charset="0"/>
                <a:ea typeface="Calibri" panose="020F0502020204030204" pitchFamily="34" charset="0"/>
                <a:cs typeface="Times New Roman" panose="02020603050405020304" pitchFamily="18" charset="0"/>
              </a:rPr>
              <a:t>DEPLOYMENT DIAGRAM</a:t>
            </a:r>
            <a:endParaRPr lang="en-IN" sz="15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200000"/>
              </a:lnSpc>
              <a:spcAft>
                <a:spcPts val="1000"/>
              </a:spcAft>
            </a:pPr>
            <a:r>
              <a:rPr lang="en-IN" sz="1500" dirty="0">
                <a:latin typeface="Times New Roman" panose="02020603050405020304" pitchFamily="18" charset="0"/>
                <a:ea typeface="Calibri" panose="020F0502020204030204" pitchFamily="34" charset="0"/>
                <a:cs typeface="Times New Roman" panose="02020603050405020304" pitchFamily="18" charset="0"/>
              </a:rPr>
              <a:t>Deployment diagram represents the deployment view of a system. It is related to the component diagram. Because the components are deployed using the deployment diagrams. A deployment diagram consists of nodes. Nodes are nothing but physical hardware’s used to deploy the application.</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2328862" y="2781299"/>
            <a:ext cx="6486525" cy="2347913"/>
          </a:xfrm>
          <a:prstGeom prst="rect">
            <a:avLst/>
          </a:prstGeom>
        </p:spPr>
      </p:pic>
    </p:spTree>
    <p:extLst>
      <p:ext uri="{BB962C8B-B14F-4D97-AF65-F5344CB8AC3E}">
        <p14:creationId xmlns:p14="http://schemas.microsoft.com/office/powerpoint/2010/main" val="3355921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2900" y="207119"/>
            <a:ext cx="10987088" cy="1996893"/>
          </a:xfrm>
          <a:prstGeom prst="rect">
            <a:avLst/>
          </a:prstGeom>
        </p:spPr>
        <p:txBody>
          <a:bodyPr wrap="square">
            <a:spAutoFit/>
          </a:bodyPr>
          <a:lstStyle/>
          <a:p>
            <a:pPr algn="just">
              <a:lnSpc>
                <a:spcPct val="200000"/>
              </a:lnSpc>
              <a:spcAft>
                <a:spcPts val="1000"/>
              </a:spcAft>
            </a:pPr>
            <a:r>
              <a:rPr lang="en-IN" sz="1500" b="1" dirty="0">
                <a:latin typeface="Times New Roman" panose="02020603050405020304" pitchFamily="18" charset="0"/>
                <a:ea typeface="Calibri" panose="020F0502020204030204" pitchFamily="34" charset="0"/>
                <a:cs typeface="Times New Roman" panose="02020603050405020304" pitchFamily="18" charset="0"/>
              </a:rPr>
              <a:t>COMPONENT DIAGRAM</a:t>
            </a:r>
            <a:r>
              <a:rPr lang="en-IN" sz="1500" dirty="0">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200000"/>
              </a:lnSpc>
              <a:spcAft>
                <a:spcPts val="1000"/>
              </a:spcAft>
            </a:pPr>
            <a:r>
              <a:rPr lang="en-IN" sz="1500" dirty="0">
                <a:latin typeface="Times New Roman" panose="02020603050405020304" pitchFamily="18" charset="0"/>
                <a:ea typeface="Calibri" panose="020F0502020204030204" pitchFamily="34" charset="0"/>
                <a:cs typeface="Times New Roman" panose="02020603050405020304" pitchFamily="18" charset="0"/>
              </a:rPr>
              <a:t>A component diagram, also known as a UML component diagram, describes the organization and wiring of the physical </a:t>
            </a:r>
            <a:r>
              <a:rPr lang="en-IN" sz="1500" b="1" dirty="0">
                <a:latin typeface="Times New Roman" panose="02020603050405020304" pitchFamily="18" charset="0"/>
                <a:ea typeface="Calibri" panose="020F0502020204030204" pitchFamily="34" charset="0"/>
                <a:cs typeface="Times New Roman" panose="02020603050405020304" pitchFamily="18" charset="0"/>
              </a:rPr>
              <a:t>c</a:t>
            </a:r>
            <a:r>
              <a:rPr lang="en-IN" sz="1500" dirty="0">
                <a:latin typeface="Times New Roman" panose="02020603050405020304" pitchFamily="18" charset="0"/>
                <a:ea typeface="Calibri" panose="020F0502020204030204" pitchFamily="34" charset="0"/>
                <a:cs typeface="Times New Roman" panose="02020603050405020304" pitchFamily="18" charset="0"/>
              </a:rPr>
              <a:t>omponents in a system. Component diagrams are often drawn to help model implementation details and double-check that every aspect of the system's required function is covered by planned development.</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1814513" y="2881312"/>
            <a:ext cx="8143875" cy="2190751"/>
          </a:xfrm>
          <a:prstGeom prst="rect">
            <a:avLst/>
          </a:prstGeom>
        </p:spPr>
      </p:pic>
    </p:spTree>
    <p:extLst>
      <p:ext uri="{BB962C8B-B14F-4D97-AF65-F5344CB8AC3E}">
        <p14:creationId xmlns:p14="http://schemas.microsoft.com/office/powerpoint/2010/main" val="3001072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FF6C-9CDA-B948-8D36-2C92B9A55E25}"/>
              </a:ext>
            </a:extLst>
          </p:cNvPr>
          <p:cNvSpPr txBox="1">
            <a:spLocks/>
          </p:cNvSpPr>
          <p:nvPr/>
        </p:nvSpPr>
        <p:spPr>
          <a:xfrm>
            <a:off x="677334" y="609600"/>
            <a:ext cx="8596668" cy="768215"/>
          </a:xfrm>
          <a:prstGeom prst="rect">
            <a:avLst/>
          </a:prstGeom>
        </p:spPr>
        <p:txBody>
          <a:bodyPr>
            <a:normAutofit fontScale="75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15000"/>
              </a:lnSpc>
              <a:spcAft>
                <a:spcPts val="1000"/>
              </a:spcAft>
            </a:pPr>
            <a:r>
              <a:rPr lang="en-IN" sz="2000" b="1">
                <a:solidFill>
                  <a:schemeClr val="tx1"/>
                </a:solidFill>
                <a:latin typeface="Times New Roman" panose="02020603050405020304" pitchFamily="18" charset="0"/>
                <a:ea typeface="Calibri" panose="020F0502020204030204" pitchFamily="34" charset="0"/>
                <a:cs typeface="Times New Roman" panose="02020603050405020304" pitchFamily="18" charset="0"/>
              </a:rPr>
              <a:t>OUTPUT SCREEN SHOTS WITH DESCRIPTION :</a:t>
            </a:r>
            <a:r>
              <a:rPr lang="en-IN"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br>
              <a:rPr lang="en-IN" sz="1800">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TextBox 2">
            <a:extLst>
              <a:ext uri="{FF2B5EF4-FFF2-40B4-BE49-F238E27FC236}">
                <a16:creationId xmlns:a16="http://schemas.microsoft.com/office/drawing/2014/main" id="{02CDA57E-D4D5-0D95-4A3E-20C8DA61BEA2}"/>
              </a:ext>
            </a:extLst>
          </p:cNvPr>
          <p:cNvSpPr txBox="1"/>
          <p:nvPr/>
        </p:nvSpPr>
        <p:spPr>
          <a:xfrm>
            <a:off x="677334" y="1377815"/>
            <a:ext cx="6100916" cy="646331"/>
          </a:xfrm>
          <a:prstGeom prst="rect">
            <a:avLst/>
          </a:prstGeom>
          <a:noFill/>
        </p:spPr>
        <p:txBody>
          <a:bodyPr wrap="square">
            <a:spAutoFit/>
          </a:bodyPr>
          <a:lstStyle/>
          <a:p>
            <a:r>
              <a:rPr lang="en-IN"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Home Page:</a:t>
            </a:r>
            <a:br>
              <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Here user view the home page of web application</a:t>
            </a:r>
            <a:endParaRPr lang="en-IN" dirty="0"/>
          </a:p>
        </p:txBody>
      </p:sp>
      <p:pic>
        <p:nvPicPr>
          <p:cNvPr id="4" name="Picture 3">
            <a:extLst>
              <a:ext uri="{FF2B5EF4-FFF2-40B4-BE49-F238E27FC236}">
                <a16:creationId xmlns:a16="http://schemas.microsoft.com/office/drawing/2014/main" id="{0A8D786D-7A0D-5E30-1B81-3215217BFB8B}"/>
              </a:ext>
            </a:extLst>
          </p:cNvPr>
          <p:cNvPicPr>
            <a:picLocks noChangeAspect="1"/>
          </p:cNvPicPr>
          <p:nvPr/>
        </p:nvPicPr>
        <p:blipFill>
          <a:blip r:embed="rId2"/>
          <a:stretch>
            <a:fillRect/>
          </a:stretch>
        </p:blipFill>
        <p:spPr>
          <a:xfrm>
            <a:off x="1821150" y="2595228"/>
            <a:ext cx="7452852" cy="3653172"/>
          </a:xfrm>
          <a:prstGeom prst="rect">
            <a:avLst/>
          </a:prstGeom>
        </p:spPr>
      </p:pic>
    </p:spTree>
    <p:extLst>
      <p:ext uri="{BB962C8B-B14F-4D97-AF65-F5344CB8AC3E}">
        <p14:creationId xmlns:p14="http://schemas.microsoft.com/office/powerpoint/2010/main" val="1278337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742194" y="2992024"/>
            <a:ext cx="10694630" cy="1825635"/>
          </a:xfrm>
          <a:prstGeom prst="rect">
            <a:avLst/>
          </a:prstGeom>
          <a:noFill/>
          <a:ln w="9525">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anose="020F050202020403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anose="020F050202020403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9pPr>
          </a:lstStyle>
          <a:p>
            <a:pPr algn="ctr">
              <a:lnSpc>
                <a:spcPct val="200000"/>
              </a:lnSpc>
            </a:pPr>
            <a:r>
              <a:rPr lang="en-US" sz="2400" b="1" dirty="0">
                <a:latin typeface="Times New Roman" panose="02020603050405020304" pitchFamily="18" charset="0"/>
                <a:cs typeface="Times New Roman" panose="02020603050405020304" pitchFamily="18" charset="0"/>
              </a:rPr>
              <a:t>PROBLEM STATEMENT</a:t>
            </a:r>
            <a:endParaRPr lang="en-US" sz="2400" dirty="0">
              <a:latin typeface="Times New Roman" panose="02020603050405020304" pitchFamily="18" charset="0"/>
              <a:cs typeface="Times New Roman" panose="02020603050405020304" pitchFamily="18" charset="0"/>
            </a:endParaRPr>
          </a:p>
          <a:p>
            <a:pPr algn="just">
              <a:lnSpc>
                <a:spcPct val="200000"/>
              </a:lnSpc>
            </a:pPr>
            <a:r>
              <a:rPr lang="en-US" sz="1600" b="1"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algn="just">
              <a:lnSpc>
                <a:spcPct val="200000"/>
              </a:lnSpc>
            </a:pPr>
            <a:r>
              <a:rPr lang="en-US" sz="1600" dirty="0">
                <a:latin typeface="Times New Roman" panose="02020603050405020304" pitchFamily="18" charset="0"/>
                <a:cs typeface="Times New Roman" panose="02020603050405020304" pitchFamily="18" charset="0"/>
              </a:rPr>
              <a:t>The problem statement is to develop a machine learning model that can accurately detect multiple diseases including diabetes, chronic kidney disease, liver disease, and breast cancer. The model should be trained on relevant medical data such as patient demographics, medical history, symptoms, and diagnostic test results. The goal is to create a system that can aid in early disease detection and diagnosis, potentially improving patient outcomes and reducing healthcare costs. The model should also be robust and generalizable, able to perform accurately on new patient data from different populations and geographic regions.</a:t>
            </a:r>
          </a:p>
          <a:p>
            <a:pPr algn="just">
              <a:lnSpc>
                <a:spcPct val="200000"/>
              </a:lnSpc>
            </a:pPr>
            <a:r>
              <a:rPr lang="en-US" sz="1600" b="1"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0944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8E141-D820-4D97-5E0D-DC614CA39064}"/>
              </a:ext>
            </a:extLst>
          </p:cNvPr>
          <p:cNvSpPr txBox="1">
            <a:spLocks/>
          </p:cNvSpPr>
          <p:nvPr/>
        </p:nvSpPr>
        <p:spPr>
          <a:xfrm>
            <a:off x="175889" y="216278"/>
            <a:ext cx="8596668" cy="321396"/>
          </a:xfrm>
          <a:prstGeom prst="rect">
            <a:avLst/>
          </a:prstGeom>
        </p:spPr>
        <p:txBody>
          <a:bodyPr>
            <a:normAutofit fontScale="900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a:solidFill>
                  <a:schemeClr val="tx1"/>
                </a:solidFill>
                <a:latin typeface="Times New Roman" panose="02020603050405020304" pitchFamily="18" charset="0"/>
                <a:cs typeface="Times New Roman" panose="02020603050405020304" pitchFamily="18" charset="0"/>
              </a:rPr>
              <a:t>Register and Login Page:</a:t>
            </a:r>
            <a:endParaRPr lang="en-IN" sz="1800" b="1" dirty="0">
              <a:solidFill>
                <a:schemeClr val="tx1"/>
              </a:solidFill>
              <a:latin typeface="Times New Roman" panose="02020603050405020304" pitchFamily="18" charset="0"/>
              <a:cs typeface="Times New Roman" panose="02020603050405020304" pitchFamily="18" charset="0"/>
            </a:endParaRPr>
          </a:p>
        </p:txBody>
      </p:sp>
      <p:pic>
        <p:nvPicPr>
          <p:cNvPr id="3" name="Content Placeholder 5">
            <a:extLst>
              <a:ext uri="{FF2B5EF4-FFF2-40B4-BE49-F238E27FC236}">
                <a16:creationId xmlns:a16="http://schemas.microsoft.com/office/drawing/2014/main" id="{69C66072-A1C3-DAD0-1CAE-D38E375B0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411" y="963560"/>
            <a:ext cx="9903917" cy="5034117"/>
          </a:xfrm>
          <a:prstGeom prst="rect">
            <a:avLst/>
          </a:prstGeom>
        </p:spPr>
      </p:pic>
    </p:spTree>
    <p:extLst>
      <p:ext uri="{BB962C8B-B14F-4D97-AF65-F5344CB8AC3E}">
        <p14:creationId xmlns:p14="http://schemas.microsoft.com/office/powerpoint/2010/main" val="255364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78AA3B-54D9-4667-5D0A-133D3894ACA5}"/>
              </a:ext>
            </a:extLst>
          </p:cNvPr>
          <p:cNvPicPr>
            <a:picLocks noChangeAspect="1"/>
          </p:cNvPicPr>
          <p:nvPr/>
        </p:nvPicPr>
        <p:blipFill>
          <a:blip r:embed="rId2"/>
          <a:stretch>
            <a:fillRect/>
          </a:stretch>
        </p:blipFill>
        <p:spPr>
          <a:xfrm>
            <a:off x="1157721" y="1015258"/>
            <a:ext cx="9876557" cy="4827484"/>
          </a:xfrm>
          <a:prstGeom prst="rect">
            <a:avLst/>
          </a:prstGeom>
        </p:spPr>
      </p:pic>
    </p:spTree>
    <p:extLst>
      <p:ext uri="{BB962C8B-B14F-4D97-AF65-F5344CB8AC3E}">
        <p14:creationId xmlns:p14="http://schemas.microsoft.com/office/powerpoint/2010/main" val="2759465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682B2-7A44-6D0A-EAD6-1183AE702C7E}"/>
              </a:ext>
            </a:extLst>
          </p:cNvPr>
          <p:cNvSpPr>
            <a:spLocks noGrp="1"/>
          </p:cNvSpPr>
          <p:nvPr/>
        </p:nvSpPr>
        <p:spPr>
          <a:xfrm>
            <a:off x="1419951" y="877278"/>
            <a:ext cx="8596668" cy="43562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a:solidFill>
                  <a:schemeClr val="tx1"/>
                </a:solidFill>
                <a:latin typeface="Times New Roman" panose="02020603050405020304" pitchFamily="18" charset="0"/>
                <a:cs typeface="Times New Roman" panose="02020603050405020304" pitchFamily="18" charset="0"/>
              </a:rPr>
              <a:t>Diabetes and Breast Cancer:</a:t>
            </a:r>
            <a:endParaRPr lang="en-IN" sz="1800" b="1" dirty="0">
              <a:solidFill>
                <a:schemeClr val="tx1"/>
              </a:solidFill>
              <a:latin typeface="Times New Roman" panose="02020603050405020304" pitchFamily="18" charset="0"/>
              <a:cs typeface="Times New Roman" panose="02020603050405020304" pitchFamily="18" charset="0"/>
            </a:endParaRPr>
          </a:p>
        </p:txBody>
      </p:sp>
      <p:pic>
        <p:nvPicPr>
          <p:cNvPr id="3" name="Content Placeholder 5">
            <a:extLst>
              <a:ext uri="{FF2B5EF4-FFF2-40B4-BE49-F238E27FC236}">
                <a16:creationId xmlns:a16="http://schemas.microsoft.com/office/drawing/2014/main" id="{747C928C-0418-E3EC-1B77-1CF66D47C694}"/>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145177" y="1537677"/>
            <a:ext cx="9901646" cy="4443044"/>
          </a:xfrm>
          <a:prstGeom prst="rect">
            <a:avLst/>
          </a:prstGeom>
        </p:spPr>
      </p:pic>
    </p:spTree>
    <p:extLst>
      <p:ext uri="{BB962C8B-B14F-4D97-AF65-F5344CB8AC3E}">
        <p14:creationId xmlns:p14="http://schemas.microsoft.com/office/powerpoint/2010/main" val="894989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a:extLst>
              <a:ext uri="{FF2B5EF4-FFF2-40B4-BE49-F238E27FC236}">
                <a16:creationId xmlns:a16="http://schemas.microsoft.com/office/drawing/2014/main" id="{1564D4F0-E78E-4FCB-ECD1-7DC0609BE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2705" y="1191242"/>
            <a:ext cx="9186589" cy="4475516"/>
          </a:xfrm>
          <a:prstGeom prst="rect">
            <a:avLst/>
          </a:prstGeom>
        </p:spPr>
      </p:pic>
    </p:spTree>
    <p:extLst>
      <p:ext uri="{BB962C8B-B14F-4D97-AF65-F5344CB8AC3E}">
        <p14:creationId xmlns:p14="http://schemas.microsoft.com/office/powerpoint/2010/main" val="1308141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1AFBD-DAB7-A665-A956-E0E724D380B9}"/>
              </a:ext>
            </a:extLst>
          </p:cNvPr>
          <p:cNvSpPr>
            <a:spLocks noGrp="1"/>
          </p:cNvSpPr>
          <p:nvPr/>
        </p:nvSpPr>
        <p:spPr>
          <a:xfrm>
            <a:off x="1213738" y="751276"/>
            <a:ext cx="8596668" cy="54077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a:solidFill>
                  <a:schemeClr val="tx1"/>
                </a:solidFill>
                <a:latin typeface="Times New Roman" panose="02020603050405020304" pitchFamily="18" charset="0"/>
                <a:cs typeface="Times New Roman" panose="02020603050405020304" pitchFamily="18" charset="0"/>
              </a:rPr>
              <a:t>Liver and Kidney:</a:t>
            </a:r>
            <a:endParaRPr lang="en-IN" sz="1800" b="1" dirty="0">
              <a:solidFill>
                <a:schemeClr val="tx1"/>
              </a:solidFill>
              <a:latin typeface="Times New Roman" panose="02020603050405020304" pitchFamily="18" charset="0"/>
              <a:cs typeface="Times New Roman" panose="02020603050405020304" pitchFamily="18" charset="0"/>
            </a:endParaRPr>
          </a:p>
        </p:txBody>
      </p:sp>
      <p:pic>
        <p:nvPicPr>
          <p:cNvPr id="3" name="Content Placeholder 5">
            <a:extLst>
              <a:ext uri="{FF2B5EF4-FFF2-40B4-BE49-F238E27FC236}">
                <a16:creationId xmlns:a16="http://schemas.microsoft.com/office/drawing/2014/main" id="{AA086965-699D-E33C-B0EB-B2FF12A118C6}"/>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384444" y="1546181"/>
            <a:ext cx="9423111" cy="4560543"/>
          </a:xfrm>
          <a:prstGeom prst="rect">
            <a:avLst/>
          </a:prstGeom>
        </p:spPr>
      </p:pic>
    </p:spTree>
    <p:extLst>
      <p:ext uri="{BB962C8B-B14F-4D97-AF65-F5344CB8AC3E}">
        <p14:creationId xmlns:p14="http://schemas.microsoft.com/office/powerpoint/2010/main" val="2398561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BABF0-B1F9-398B-BDEE-35EA14B506F0}"/>
              </a:ext>
            </a:extLst>
          </p:cNvPr>
          <p:cNvSpPr>
            <a:spLocks noGrp="1"/>
          </p:cNvSpPr>
          <p:nvPr/>
        </p:nvSpPr>
        <p:spPr>
          <a:xfrm>
            <a:off x="1728840" y="916592"/>
            <a:ext cx="8596668" cy="44189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a:solidFill>
                  <a:schemeClr val="tx1"/>
                </a:solidFill>
                <a:latin typeface="Times New Roman" panose="02020603050405020304" pitchFamily="18" charset="0"/>
                <a:cs typeface="Times New Roman" panose="02020603050405020304" pitchFamily="18" charset="0"/>
              </a:rPr>
              <a:t>Graph:</a:t>
            </a:r>
            <a:endParaRPr lang="en-IN" sz="1800" b="1" dirty="0">
              <a:solidFill>
                <a:schemeClr val="tx1"/>
              </a:solidFill>
              <a:latin typeface="Times New Roman" panose="02020603050405020304" pitchFamily="18" charset="0"/>
              <a:cs typeface="Times New Roman" panose="02020603050405020304" pitchFamily="18" charset="0"/>
            </a:endParaRPr>
          </a:p>
        </p:txBody>
      </p:sp>
      <p:pic>
        <p:nvPicPr>
          <p:cNvPr id="3" name="Content Placeholder 5">
            <a:extLst>
              <a:ext uri="{FF2B5EF4-FFF2-40B4-BE49-F238E27FC236}">
                <a16:creationId xmlns:a16="http://schemas.microsoft.com/office/drawing/2014/main" id="{019412CE-E72B-5FFF-816E-1836017614DA}"/>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810105" y="1644090"/>
            <a:ext cx="8258199" cy="4234973"/>
          </a:xfrm>
          <a:prstGeom prst="rect">
            <a:avLst/>
          </a:prstGeom>
        </p:spPr>
      </p:pic>
    </p:spTree>
    <p:extLst>
      <p:ext uri="{BB962C8B-B14F-4D97-AF65-F5344CB8AC3E}">
        <p14:creationId xmlns:p14="http://schemas.microsoft.com/office/powerpoint/2010/main" val="2982372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99170-8041-4924-B2BD-BBDFE9276678}"/>
              </a:ext>
            </a:extLst>
          </p:cNvPr>
          <p:cNvSpPr>
            <a:spLocks noGrp="1"/>
          </p:cNvSpPr>
          <p:nvPr/>
        </p:nvSpPr>
        <p:spPr>
          <a:xfrm>
            <a:off x="1439880" y="746631"/>
            <a:ext cx="8596668" cy="42278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a:solidFill>
                  <a:schemeClr val="tx1"/>
                </a:solidFill>
                <a:latin typeface="Times New Roman" panose="02020603050405020304" pitchFamily="18" charset="0"/>
                <a:cs typeface="Times New Roman" panose="02020603050405020304" pitchFamily="18" charset="0"/>
              </a:rPr>
              <a:t>Output Video:</a:t>
            </a:r>
            <a:endParaRPr lang="en-IN" sz="1800" b="1" dirty="0">
              <a:solidFill>
                <a:schemeClr val="tx1"/>
              </a:solidFill>
              <a:latin typeface="Times New Roman" panose="02020603050405020304" pitchFamily="18" charset="0"/>
              <a:cs typeface="Times New Roman" panose="02020603050405020304" pitchFamily="18" charset="0"/>
            </a:endParaRPr>
          </a:p>
        </p:txBody>
      </p:sp>
      <p:pic>
        <p:nvPicPr>
          <p:cNvPr id="4" name="Output">
            <a:hlinkClick r:id="" action="ppaction://media"/>
            <a:extLst>
              <a:ext uri="{FF2B5EF4-FFF2-40B4-BE49-F238E27FC236}">
                <a16:creationId xmlns:a16="http://schemas.microsoft.com/office/drawing/2014/main" id="{42DCA696-D692-5396-1E17-982962972C1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20863" y="1307234"/>
            <a:ext cx="8321675" cy="4678363"/>
          </a:xfrm>
          <a:prstGeom prst="rect">
            <a:avLst/>
          </a:prstGeom>
        </p:spPr>
      </p:pic>
    </p:spTree>
    <p:extLst>
      <p:ext uri="{BB962C8B-B14F-4D97-AF65-F5344CB8AC3E}">
        <p14:creationId xmlns:p14="http://schemas.microsoft.com/office/powerpoint/2010/main" val="217671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41946" y="2014735"/>
            <a:ext cx="9403308" cy="3956852"/>
          </a:xfrm>
          <a:prstGeom prst="rect">
            <a:avLst/>
          </a:prstGeom>
        </p:spPr>
        <p:txBody>
          <a:bodyPr wrap="square">
            <a:spAutoFit/>
          </a:bodyPr>
          <a:lstStyle/>
          <a:p>
            <a:pPr algn="just">
              <a:lnSpc>
                <a:spcPct val="200000"/>
              </a:lnSpc>
            </a:pPr>
            <a:r>
              <a:rPr lang="en-IN" sz="1600" dirty="0">
                <a:latin typeface="Times New Roman" panose="02020603050405020304" pitchFamily="18" charset="0"/>
                <a:cs typeface="Times New Roman" panose="02020603050405020304" pitchFamily="18" charset="0"/>
              </a:rPr>
              <a:t>	Multiple disease detection using advanced machine learning techniques and diagnostic tools is a promising approach to improve patient outcomes and reduce healthcare costs. The early detection of diabetes, chronic kidney disease, liver disease, and breast cancer can enable timely interventions and improve patient survival rates. The integration of medical data, including patient history, clinical and laboratory tests, and imaging results, can enhance disease diagnosis and risk assessment. However, the accuracy and reliability of disease detection models depend on the quality and quantity of data used for training, as well as the validation and generalization of these models across different patient populations. Therefore, further research is needed to optimize the performance and implementation of multiple disease detection systems in clinical settings.</a:t>
            </a:r>
            <a:endParaRPr lang="en-US" sz="1600" dirty="0">
              <a:latin typeface="Times New Roman" panose="02020603050405020304" pitchFamily="18" charset="0"/>
              <a:cs typeface="Times New Roman" panose="02020603050405020304" pitchFamily="18" charset="0"/>
            </a:endParaRPr>
          </a:p>
        </p:txBody>
      </p:sp>
      <p:sp>
        <p:nvSpPr>
          <p:cNvPr id="4" name="Rectangle 3"/>
          <p:cNvSpPr/>
          <p:nvPr/>
        </p:nvSpPr>
        <p:spPr>
          <a:xfrm>
            <a:off x="4675097" y="1036931"/>
            <a:ext cx="1826141" cy="410882"/>
          </a:xfrm>
          <a:prstGeom prst="rect">
            <a:avLst/>
          </a:prstGeom>
        </p:spPr>
        <p:txBody>
          <a:bodyPr wrap="none">
            <a:spAutoFit/>
          </a:bodyPr>
          <a:lstStyle/>
          <a:p>
            <a:pPr algn="ctr">
              <a:lnSpc>
                <a:spcPct val="115000"/>
              </a:lnSpc>
              <a:spcAft>
                <a:spcPts val="1000"/>
              </a:spcAft>
            </a:pPr>
            <a:r>
              <a:rPr lang="en-IN" b="1" dirty="0">
                <a:latin typeface="Times New Roman" panose="02020603050405020304" pitchFamily="18" charset="0"/>
                <a:ea typeface="Calibri" panose="020F0502020204030204" pitchFamily="34" charset="0"/>
                <a:cs typeface="Times New Roman" panose="02020603050405020304" pitchFamily="18" charset="0"/>
              </a:rPr>
              <a:t>CONCLUSION: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90612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63210" y="355822"/>
            <a:ext cx="1813317" cy="410882"/>
          </a:xfrm>
          <a:prstGeom prst="rect">
            <a:avLst/>
          </a:prstGeom>
        </p:spPr>
        <p:txBody>
          <a:bodyPr wrap="none">
            <a:spAutoFit/>
          </a:bodyPr>
          <a:lstStyle/>
          <a:p>
            <a:pPr algn="ctr">
              <a:lnSpc>
                <a:spcPct val="115000"/>
              </a:lnSpc>
              <a:spcAft>
                <a:spcPts val="1000"/>
              </a:spcAft>
            </a:pPr>
            <a:r>
              <a:rPr lang="en-IN" b="1" dirty="0">
                <a:latin typeface="Times New Roman" panose="02020603050405020304" pitchFamily="18" charset="0"/>
                <a:ea typeface="Calibri" panose="020F0502020204030204" pitchFamily="34" charset="0"/>
                <a:cs typeface="Times New Roman" panose="02020603050405020304" pitchFamily="18" charset="0"/>
              </a:rPr>
              <a:t>REFERENCES: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704138" y="903181"/>
            <a:ext cx="10678095" cy="5434180"/>
          </a:xfrm>
          <a:prstGeom prst="rect">
            <a:avLst/>
          </a:prstGeom>
        </p:spPr>
        <p:txBody>
          <a:bodyPr wrap="square">
            <a:spAutoFit/>
          </a:bodyPr>
          <a:lstStyle/>
          <a:p>
            <a:pPr algn="just">
              <a:lnSpc>
                <a:spcPct val="200000"/>
              </a:lnSpc>
            </a:pPr>
            <a:r>
              <a:rPr lang="en-IN" sz="1600" dirty="0">
                <a:latin typeface="Times New Roman" panose="02020603050405020304" pitchFamily="18" charset="0"/>
                <a:cs typeface="Times New Roman" panose="02020603050405020304" pitchFamily="18" charset="0"/>
              </a:rPr>
              <a:t>[1] J. L. Scully, ‘‘What is a disease?’’ EMBO Rep., vol. 5, no. 7, pp. 650–653, 2004. </a:t>
            </a:r>
            <a:endParaRPr lang="en-US" sz="1600" dirty="0">
              <a:latin typeface="Times New Roman" panose="02020603050405020304" pitchFamily="18" charset="0"/>
              <a:cs typeface="Times New Roman" panose="02020603050405020304" pitchFamily="18" charset="0"/>
            </a:endParaRPr>
          </a:p>
          <a:p>
            <a:pPr algn="just">
              <a:lnSpc>
                <a:spcPct val="200000"/>
              </a:lnSpc>
            </a:pPr>
            <a:r>
              <a:rPr lang="en-IN" sz="1600" dirty="0">
                <a:latin typeface="Times New Roman" panose="02020603050405020304" pitchFamily="18" charset="0"/>
                <a:cs typeface="Times New Roman" panose="02020603050405020304" pitchFamily="18" charset="0"/>
              </a:rPr>
              <a:t>[2] R. </a:t>
            </a:r>
            <a:r>
              <a:rPr lang="en-IN" sz="1600" dirty="0" err="1">
                <a:latin typeface="Times New Roman" panose="02020603050405020304" pitchFamily="18" charset="0"/>
                <a:cs typeface="Times New Roman" panose="02020603050405020304" pitchFamily="18" charset="0"/>
              </a:rPr>
              <a:t>Leaman</a:t>
            </a:r>
            <a:r>
              <a:rPr lang="en-IN" sz="1600" dirty="0">
                <a:latin typeface="Times New Roman" panose="02020603050405020304" pitchFamily="18" charset="0"/>
                <a:cs typeface="Times New Roman" panose="02020603050405020304" pitchFamily="18" charset="0"/>
              </a:rPr>
              <a:t>, R. </a:t>
            </a:r>
            <a:r>
              <a:rPr lang="en-IN" sz="1600" dirty="0" err="1">
                <a:latin typeface="Times New Roman" panose="02020603050405020304" pitchFamily="18" charset="0"/>
                <a:cs typeface="Times New Roman" panose="02020603050405020304" pitchFamily="18" charset="0"/>
              </a:rPr>
              <a:t>Islamaj</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Dogan</a:t>
            </a:r>
            <a:r>
              <a:rPr lang="en-IN" sz="1600" dirty="0">
                <a:latin typeface="Times New Roman" panose="02020603050405020304" pitchFamily="18" charset="0"/>
                <a:cs typeface="Times New Roman" panose="02020603050405020304" pitchFamily="18" charset="0"/>
              </a:rPr>
              <a:t>, and Z. Lu, ‘‘</a:t>
            </a:r>
            <a:r>
              <a:rPr lang="en-IN" sz="1600" dirty="0" err="1">
                <a:latin typeface="Times New Roman" panose="02020603050405020304" pitchFamily="18" charset="0"/>
                <a:cs typeface="Times New Roman" panose="02020603050405020304" pitchFamily="18" charset="0"/>
              </a:rPr>
              <a:t>DNorm</a:t>
            </a:r>
            <a:r>
              <a:rPr lang="en-IN" sz="1600" dirty="0">
                <a:latin typeface="Times New Roman" panose="02020603050405020304" pitchFamily="18" charset="0"/>
                <a:cs typeface="Times New Roman" panose="02020603050405020304" pitchFamily="18" charset="0"/>
              </a:rPr>
              <a:t>: Disease name normalization with pairwise learning to rank,’’ Bioinformatics, vol. 29, no. 22, pp. 2909–2917, Nov. 2013. </a:t>
            </a:r>
            <a:endParaRPr lang="en-US" sz="1600" dirty="0">
              <a:latin typeface="Times New Roman" panose="02020603050405020304" pitchFamily="18" charset="0"/>
              <a:cs typeface="Times New Roman" panose="02020603050405020304" pitchFamily="18" charset="0"/>
            </a:endParaRPr>
          </a:p>
          <a:p>
            <a:pPr algn="just">
              <a:lnSpc>
                <a:spcPct val="200000"/>
              </a:lnSpc>
            </a:pPr>
            <a:r>
              <a:rPr lang="en-IN" sz="1600" dirty="0">
                <a:latin typeface="Times New Roman" panose="02020603050405020304" pitchFamily="18" charset="0"/>
                <a:cs typeface="Times New Roman" panose="02020603050405020304" pitchFamily="18" charset="0"/>
              </a:rPr>
              <a:t>[3] N. Armstrong and P. Hilton, ‘‘Doing diagnosis: Whether and how clinicians use a diagnostic tool of uncertain clinical utility,’’ Social Sci. Med., vol. 120, pp. 208–214, Nov. 2014. </a:t>
            </a:r>
            <a:endParaRPr lang="en-US" sz="1600" dirty="0">
              <a:latin typeface="Times New Roman" panose="02020603050405020304" pitchFamily="18" charset="0"/>
              <a:cs typeface="Times New Roman" panose="02020603050405020304" pitchFamily="18" charset="0"/>
            </a:endParaRPr>
          </a:p>
          <a:p>
            <a:pPr algn="just">
              <a:lnSpc>
                <a:spcPct val="200000"/>
              </a:lnSpc>
            </a:pPr>
            <a:r>
              <a:rPr lang="en-IN" sz="1600" dirty="0">
                <a:latin typeface="Times New Roman" panose="02020603050405020304" pitchFamily="18" charset="0"/>
                <a:cs typeface="Times New Roman" panose="02020603050405020304" pitchFamily="18" charset="0"/>
              </a:rPr>
              <a:t>[4] A.-L. </a:t>
            </a:r>
            <a:r>
              <a:rPr lang="en-IN" sz="1600" dirty="0" err="1">
                <a:latin typeface="Times New Roman" panose="02020603050405020304" pitchFamily="18" charset="0"/>
                <a:cs typeface="Times New Roman" panose="02020603050405020304" pitchFamily="18" charset="0"/>
              </a:rPr>
              <a:t>Barabási</a:t>
            </a:r>
            <a:r>
              <a:rPr lang="en-IN" sz="1600" dirty="0">
                <a:latin typeface="Times New Roman" panose="02020603050405020304" pitchFamily="18" charset="0"/>
                <a:cs typeface="Times New Roman" panose="02020603050405020304" pitchFamily="18" charset="0"/>
              </a:rPr>
              <a:t>, N. </a:t>
            </a:r>
            <a:r>
              <a:rPr lang="en-IN" sz="1600" dirty="0" err="1">
                <a:latin typeface="Times New Roman" panose="02020603050405020304" pitchFamily="18" charset="0"/>
                <a:cs typeface="Times New Roman" panose="02020603050405020304" pitchFamily="18" charset="0"/>
              </a:rPr>
              <a:t>Gulbahce</a:t>
            </a:r>
            <a:r>
              <a:rPr lang="en-IN" sz="1600" dirty="0">
                <a:latin typeface="Times New Roman" panose="02020603050405020304" pitchFamily="18" charset="0"/>
                <a:cs typeface="Times New Roman" panose="02020603050405020304" pitchFamily="18" charset="0"/>
              </a:rPr>
              <a:t>, and J. </a:t>
            </a:r>
            <a:r>
              <a:rPr lang="en-IN" sz="1600" dirty="0" err="1">
                <a:latin typeface="Times New Roman" panose="02020603050405020304" pitchFamily="18" charset="0"/>
                <a:cs typeface="Times New Roman" panose="02020603050405020304" pitchFamily="18" charset="0"/>
              </a:rPr>
              <a:t>Loscalzo</a:t>
            </a:r>
            <a:r>
              <a:rPr lang="en-IN" sz="1600" dirty="0">
                <a:latin typeface="Times New Roman" panose="02020603050405020304" pitchFamily="18" charset="0"/>
                <a:cs typeface="Times New Roman" panose="02020603050405020304" pitchFamily="18" charset="0"/>
              </a:rPr>
              <a:t>, ‘‘Network medicine: A network-based approach to human disease,’’ Nature Rev. Genet., vol. 12, no. 1, pp. 56–68, Jan. 2011. </a:t>
            </a:r>
            <a:endParaRPr lang="en-US" sz="1600" dirty="0">
              <a:latin typeface="Times New Roman" panose="02020603050405020304" pitchFamily="18" charset="0"/>
              <a:cs typeface="Times New Roman" panose="02020603050405020304" pitchFamily="18" charset="0"/>
            </a:endParaRPr>
          </a:p>
          <a:p>
            <a:pPr algn="just">
              <a:lnSpc>
                <a:spcPct val="200000"/>
              </a:lnSpc>
            </a:pPr>
            <a:r>
              <a:rPr lang="en-IN" sz="1600" dirty="0">
                <a:latin typeface="Times New Roman" panose="02020603050405020304" pitchFamily="18" charset="0"/>
                <a:cs typeface="Times New Roman" panose="02020603050405020304" pitchFamily="18" charset="0"/>
              </a:rPr>
              <a:t>[5] R. H. </a:t>
            </a:r>
            <a:r>
              <a:rPr lang="en-IN" sz="1600" dirty="0" err="1">
                <a:latin typeface="Times New Roman" panose="02020603050405020304" pitchFamily="18" charset="0"/>
                <a:cs typeface="Times New Roman" panose="02020603050405020304" pitchFamily="18" charset="0"/>
              </a:rPr>
              <a:t>Scheuermann</a:t>
            </a:r>
            <a:r>
              <a:rPr lang="en-IN" sz="1600" dirty="0">
                <a:latin typeface="Times New Roman" panose="02020603050405020304" pitchFamily="18" charset="0"/>
                <a:cs typeface="Times New Roman" panose="02020603050405020304" pitchFamily="18" charset="0"/>
              </a:rPr>
              <a:t>, W. </a:t>
            </a:r>
            <a:r>
              <a:rPr lang="en-IN" sz="1600" dirty="0" err="1">
                <a:latin typeface="Times New Roman" panose="02020603050405020304" pitchFamily="18" charset="0"/>
                <a:cs typeface="Times New Roman" panose="02020603050405020304" pitchFamily="18" charset="0"/>
              </a:rPr>
              <a:t>Ceusters</a:t>
            </a:r>
            <a:r>
              <a:rPr lang="en-IN" sz="1600" dirty="0">
                <a:latin typeface="Times New Roman" panose="02020603050405020304" pitchFamily="18" charset="0"/>
                <a:cs typeface="Times New Roman" panose="02020603050405020304" pitchFamily="18" charset="0"/>
              </a:rPr>
              <a:t>, and B. Smith, ‘‘Toward an ontological treatment of disease and diagnosis,’’ Summit Transl. </a:t>
            </a:r>
            <a:r>
              <a:rPr lang="en-IN" sz="1600" dirty="0" err="1">
                <a:latin typeface="Times New Roman" panose="02020603050405020304" pitchFamily="18" charset="0"/>
                <a:cs typeface="Times New Roman" panose="02020603050405020304" pitchFamily="18" charset="0"/>
              </a:rPr>
              <a:t>Bioinformat</a:t>
            </a:r>
            <a:r>
              <a:rPr lang="en-IN" sz="1600" dirty="0">
                <a:latin typeface="Times New Roman" panose="02020603050405020304" pitchFamily="18" charset="0"/>
                <a:cs typeface="Times New Roman" panose="02020603050405020304" pitchFamily="18" charset="0"/>
              </a:rPr>
              <a:t>., vol. 2009, p. 116, Mar. 2009. </a:t>
            </a:r>
            <a:endParaRPr lang="en-US" sz="1600" dirty="0">
              <a:latin typeface="Times New Roman" panose="02020603050405020304" pitchFamily="18" charset="0"/>
              <a:cs typeface="Times New Roman" panose="02020603050405020304" pitchFamily="18" charset="0"/>
            </a:endParaRPr>
          </a:p>
          <a:p>
            <a:pPr algn="just">
              <a:lnSpc>
                <a:spcPct val="200000"/>
              </a:lnSpc>
            </a:pPr>
            <a:r>
              <a:rPr lang="en-IN" sz="1600" dirty="0">
                <a:latin typeface="Times New Roman" panose="02020603050405020304" pitchFamily="18" charset="0"/>
                <a:cs typeface="Times New Roman" panose="02020603050405020304" pitchFamily="18" charset="0"/>
              </a:rPr>
              <a:t>[6] P. Croft, D. G. Altman, and J. J. </a:t>
            </a:r>
            <a:r>
              <a:rPr lang="en-IN" sz="1600" dirty="0" err="1">
                <a:latin typeface="Times New Roman" panose="02020603050405020304" pitchFamily="18" charset="0"/>
                <a:cs typeface="Times New Roman" panose="02020603050405020304" pitchFamily="18" charset="0"/>
              </a:rPr>
              <a:t>Deeks</a:t>
            </a:r>
            <a:r>
              <a:rPr lang="en-IN" sz="1600" dirty="0">
                <a:latin typeface="Times New Roman" panose="02020603050405020304" pitchFamily="18" charset="0"/>
                <a:cs typeface="Times New Roman" panose="02020603050405020304" pitchFamily="18" charset="0"/>
              </a:rPr>
              <a:t>, ‘‘The science of clinical practice: Disease diagnosis or patient prognosis? Evidence about ‘what is likely to happen’ should shape clinical practice,’’ BMC Med., vol. 13, no. 1, p. 20, 2015. </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1679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6251" r="-88" b="9791"/>
          <a:stretch/>
        </p:blipFill>
        <p:spPr>
          <a:xfrm>
            <a:off x="0" y="0"/>
            <a:ext cx="12192000" cy="6902369"/>
          </a:xfrm>
          <a:prstGeom prst="rect">
            <a:avLst/>
          </a:prstGeom>
        </p:spPr>
      </p:pic>
    </p:spTree>
    <p:extLst>
      <p:ext uri="{BB962C8B-B14F-4D97-AF65-F5344CB8AC3E}">
        <p14:creationId xmlns:p14="http://schemas.microsoft.com/office/powerpoint/2010/main" val="2028730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78956" y="324894"/>
            <a:ext cx="3911221" cy="66278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dirty="0">
                <a:latin typeface="Times New Roman" panose="02020603050405020304" pitchFamily="18" charset="0"/>
                <a:cs typeface="Times New Roman" panose="02020603050405020304" pitchFamily="18" charset="0"/>
              </a:rPr>
              <a:t>INTRODUCTION</a:t>
            </a:r>
          </a:p>
        </p:txBody>
      </p:sp>
      <p:sp>
        <p:nvSpPr>
          <p:cNvPr id="3" name="Content Placeholder 2"/>
          <p:cNvSpPr txBox="1">
            <a:spLocks/>
          </p:cNvSpPr>
          <p:nvPr/>
        </p:nvSpPr>
        <p:spPr>
          <a:xfrm>
            <a:off x="382139" y="987676"/>
            <a:ext cx="10877266" cy="633434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None/>
            </a:pPr>
            <a:r>
              <a:rPr lang="en-IN" sz="1600" dirty="0"/>
              <a:t>	</a:t>
            </a:r>
            <a:r>
              <a:rPr lang="en-IN" sz="1600" dirty="0">
                <a:latin typeface="Times New Roman" panose="02020603050405020304" pitchFamily="18" charset="0"/>
                <a:cs typeface="Times New Roman" panose="02020603050405020304" pitchFamily="18" charset="0"/>
              </a:rPr>
              <a:t>Multiple Disease Detection is an emerging technology that aims to detect the presence of multiple diseases simultaneously. The technology utilizes advanced data analytics and machine learning algorithms to </a:t>
            </a:r>
            <a:r>
              <a:rPr lang="en-IN" sz="1600" dirty="0" err="1">
                <a:latin typeface="Times New Roman" panose="02020603050405020304" pitchFamily="18" charset="0"/>
                <a:cs typeface="Times New Roman" panose="02020603050405020304" pitchFamily="18" charset="0"/>
              </a:rPr>
              <a:t>analyze</a:t>
            </a:r>
            <a:r>
              <a:rPr lang="en-IN" sz="1600" dirty="0">
                <a:latin typeface="Times New Roman" panose="02020603050405020304" pitchFamily="18" charset="0"/>
                <a:cs typeface="Times New Roman" panose="02020603050405020304" pitchFamily="18" charset="0"/>
              </a:rPr>
              <a:t> data from multiple sources, such as medical records, lab reports, and imaging studies, to provide a comprehensive diagnosis of multiple </a:t>
            </a:r>
            <a:r>
              <a:rPr lang="en-IN" sz="1600" dirty="0" err="1">
                <a:latin typeface="Times New Roman" panose="02020603050405020304" pitchFamily="18" charset="0"/>
                <a:cs typeface="Times New Roman" panose="02020603050405020304" pitchFamily="18" charset="0"/>
              </a:rPr>
              <a:t>diseases.The</a:t>
            </a:r>
            <a:r>
              <a:rPr lang="en-IN" sz="1600" dirty="0">
                <a:latin typeface="Times New Roman" panose="02020603050405020304" pitchFamily="18" charset="0"/>
                <a:cs typeface="Times New Roman" panose="02020603050405020304" pitchFamily="18" charset="0"/>
              </a:rPr>
              <a:t> technology has shown great promise in the early detection and management of several chronic diseases, including Diabetes, Chronic Kidney Disease, Liver Disease, and Breast Cancer. These diseases are among the leading causes of morbidity and mortality worldwide, and early detection and intervention can significantly improve patient </a:t>
            </a:r>
            <a:r>
              <a:rPr lang="en-IN" sz="1600" dirty="0" err="1">
                <a:latin typeface="Times New Roman" panose="02020603050405020304" pitchFamily="18" charset="0"/>
                <a:cs typeface="Times New Roman" panose="02020603050405020304" pitchFamily="18" charset="0"/>
              </a:rPr>
              <a:t>outcomes.Diabetes</a:t>
            </a:r>
            <a:r>
              <a:rPr lang="en-IN" sz="1600" dirty="0">
                <a:latin typeface="Times New Roman" panose="02020603050405020304" pitchFamily="18" charset="0"/>
                <a:cs typeface="Times New Roman" panose="02020603050405020304" pitchFamily="18" charset="0"/>
              </a:rPr>
              <a:t> is a chronic disease characterized by high levels of blood sugar. Early detection of diabetes can prevent complications such as blindness, kidney disease, and nerve damage. Chronic Kidney Disease is a progressive </a:t>
            </a:r>
            <a:r>
              <a:rPr lang="en-IN" sz="1800" dirty="0">
                <a:latin typeface="Times New Roman" panose="02020603050405020304" pitchFamily="18" charset="0"/>
                <a:cs typeface="Times New Roman" panose="02020603050405020304" pitchFamily="18" charset="0"/>
              </a:rPr>
              <a:t>disease that can lead to kidney failure if left untreated. Early detection and management can slow down the progression of the disease and prevent kidney </a:t>
            </a:r>
            <a:r>
              <a:rPr lang="en-IN" sz="1800" dirty="0" err="1">
                <a:latin typeface="Times New Roman" panose="02020603050405020304" pitchFamily="18" charset="0"/>
                <a:cs typeface="Times New Roman" panose="02020603050405020304" pitchFamily="18" charset="0"/>
              </a:rPr>
              <a:t>failure.Liver</a:t>
            </a:r>
            <a:r>
              <a:rPr lang="en-IN" sz="1800" dirty="0">
                <a:latin typeface="Times New Roman" panose="02020603050405020304" pitchFamily="18" charset="0"/>
                <a:cs typeface="Times New Roman" panose="02020603050405020304" pitchFamily="18" charset="0"/>
              </a:rPr>
              <a:t> Disease is a broad term used to describe any condition that affects the liver. Early detection of liver disease can prevent liver damage and improve liver function</a:t>
            </a:r>
            <a:r>
              <a:rPr lang="en-IN" sz="1600" dirty="0"/>
              <a:t>. </a:t>
            </a:r>
            <a:endParaRPr lang="en-US" sz="15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7010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88477541"/>
              </p:ext>
            </p:extLst>
          </p:nvPr>
        </p:nvGraphicFramePr>
        <p:xfrm>
          <a:off x="778137" y="710065"/>
          <a:ext cx="10342367" cy="5906600"/>
        </p:xfrm>
        <a:graphic>
          <a:graphicData uri="http://schemas.openxmlformats.org/drawingml/2006/table">
            <a:tbl>
              <a:tblPr firstRow="1" bandRow="1">
                <a:tableStyleId>{5940675A-B579-460E-94D1-54222C63F5DA}</a:tableStyleId>
              </a:tblPr>
              <a:tblGrid>
                <a:gridCol w="563122">
                  <a:extLst>
                    <a:ext uri="{9D8B030D-6E8A-4147-A177-3AD203B41FA5}">
                      <a16:colId xmlns:a16="http://schemas.microsoft.com/office/drawing/2014/main" val="20000"/>
                    </a:ext>
                  </a:extLst>
                </a:gridCol>
                <a:gridCol w="2534052">
                  <a:extLst>
                    <a:ext uri="{9D8B030D-6E8A-4147-A177-3AD203B41FA5}">
                      <a16:colId xmlns:a16="http://schemas.microsoft.com/office/drawing/2014/main" val="20001"/>
                    </a:ext>
                  </a:extLst>
                </a:gridCol>
                <a:gridCol w="1760751">
                  <a:extLst>
                    <a:ext uri="{9D8B030D-6E8A-4147-A177-3AD203B41FA5}">
                      <a16:colId xmlns:a16="http://schemas.microsoft.com/office/drawing/2014/main" val="20002"/>
                    </a:ext>
                  </a:extLst>
                </a:gridCol>
                <a:gridCol w="3096182">
                  <a:extLst>
                    <a:ext uri="{9D8B030D-6E8A-4147-A177-3AD203B41FA5}">
                      <a16:colId xmlns:a16="http://schemas.microsoft.com/office/drawing/2014/main" val="20003"/>
                    </a:ext>
                  </a:extLst>
                </a:gridCol>
                <a:gridCol w="2388260">
                  <a:extLst>
                    <a:ext uri="{9D8B030D-6E8A-4147-A177-3AD203B41FA5}">
                      <a16:colId xmlns:a16="http://schemas.microsoft.com/office/drawing/2014/main" val="20004"/>
                    </a:ext>
                  </a:extLst>
                </a:gridCol>
              </a:tblGrid>
              <a:tr h="0">
                <a:tc>
                  <a:txBody>
                    <a:bodyPr/>
                    <a:lstStyle/>
                    <a:p>
                      <a:pPr algn="ctr"/>
                      <a:r>
                        <a:rPr lang="en-US" sz="1600" b="1" dirty="0">
                          <a:latin typeface="Times New Roman" panose="02020603050405020304" pitchFamily="18" charset="0"/>
                          <a:cs typeface="Times New Roman" panose="02020603050405020304" pitchFamily="18" charset="0"/>
                        </a:rPr>
                        <a:t>S. No</a:t>
                      </a:r>
                    </a:p>
                  </a:txBody>
                  <a:tcPr anchor="ctr"/>
                </a:tc>
                <a:tc>
                  <a:txBody>
                    <a:bodyPr/>
                    <a:lstStyle/>
                    <a:p>
                      <a:pPr algn="ctr"/>
                      <a:r>
                        <a:rPr lang="en-US" sz="1600" b="1" dirty="0">
                          <a:latin typeface="Times New Roman" panose="02020603050405020304" pitchFamily="18" charset="0"/>
                          <a:cs typeface="Times New Roman" panose="02020603050405020304" pitchFamily="18" charset="0"/>
                        </a:rPr>
                        <a:t>Journal Type </a:t>
                      </a:r>
                      <a:r>
                        <a:rPr lang="en-US" sz="1600" b="1" baseline="0" dirty="0">
                          <a:latin typeface="Times New Roman" panose="02020603050405020304" pitchFamily="18" charset="0"/>
                          <a:cs typeface="Times New Roman" panose="02020603050405020304" pitchFamily="18" charset="0"/>
                        </a:rPr>
                        <a:t>with year</a:t>
                      </a:r>
                      <a:endParaRPr 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b="1" dirty="0">
                          <a:latin typeface="Times New Roman" panose="02020603050405020304" pitchFamily="18" charset="0"/>
                          <a:cs typeface="Times New Roman" panose="02020603050405020304" pitchFamily="18" charset="0"/>
                        </a:rPr>
                        <a:t>Authors</a:t>
                      </a:r>
                    </a:p>
                  </a:txBody>
                  <a:tcPr anchor="ctr"/>
                </a:tc>
                <a:tc>
                  <a:txBody>
                    <a:bodyPr/>
                    <a:lstStyle/>
                    <a:p>
                      <a:pPr algn="ctr"/>
                      <a:r>
                        <a:rPr lang="en-US" sz="1600" b="1" dirty="0">
                          <a:latin typeface="Times New Roman" panose="02020603050405020304" pitchFamily="18" charset="0"/>
                          <a:cs typeface="Times New Roman" panose="02020603050405020304" pitchFamily="18" charset="0"/>
                        </a:rPr>
                        <a:t>Title</a:t>
                      </a:r>
                    </a:p>
                  </a:txBody>
                  <a:tcPr anchor="ctr"/>
                </a:tc>
                <a:tc>
                  <a:txBody>
                    <a:bodyPr/>
                    <a:lstStyle/>
                    <a:p>
                      <a:pPr algn="ctr"/>
                      <a:r>
                        <a:rPr lang="en-US" sz="1600" b="1" dirty="0">
                          <a:latin typeface="Times New Roman" panose="02020603050405020304" pitchFamily="18" charset="0"/>
                          <a:cs typeface="Times New Roman" panose="02020603050405020304" pitchFamily="18" charset="0"/>
                        </a:rPr>
                        <a:t>Outcomes</a:t>
                      </a:r>
                    </a:p>
                  </a:txBody>
                  <a:tcPr anchor="ctr"/>
                </a:tc>
                <a:extLst>
                  <a:ext uri="{0D108BD9-81ED-4DB2-BD59-A6C34878D82A}">
                    <a16:rowId xmlns:a16="http://schemas.microsoft.com/office/drawing/2014/main" val="10000"/>
                  </a:ext>
                </a:extLst>
              </a:tr>
              <a:tr h="1269526">
                <a:tc>
                  <a:txBody>
                    <a:bodyPr/>
                    <a:lstStyle/>
                    <a:p>
                      <a:pPr algn="ctr"/>
                      <a:r>
                        <a:rPr lang="en-US" sz="1600" b="0" dirty="0">
                          <a:latin typeface="Times New Roman" panose="02020603050405020304" pitchFamily="18" charset="0"/>
                          <a:cs typeface="Times New Roman" panose="02020603050405020304" pitchFamily="18" charset="0"/>
                        </a:rPr>
                        <a:t>1</a:t>
                      </a:r>
                    </a:p>
                  </a:txBody>
                  <a:tcPr anchor="ctr"/>
                </a:tc>
                <a:tc>
                  <a:txBody>
                    <a:bodyPr/>
                    <a:lstStyle/>
                    <a:p>
                      <a:pPr algn="ctr"/>
                      <a:r>
                        <a:rPr lang="en-US" sz="1600" b="0" dirty="0">
                          <a:latin typeface="Times New Roman" panose="02020603050405020304" pitchFamily="18" charset="0"/>
                          <a:cs typeface="Times New Roman" panose="02020603050405020304" pitchFamily="18" charset="0"/>
                        </a:rPr>
                        <a:t>Conference ICT, vol. 5, no. 7, pp. 650–653</a:t>
                      </a:r>
                    </a:p>
                  </a:txBody>
                  <a:tcPr anchor="ctr"/>
                </a:tc>
                <a:tc>
                  <a:txBody>
                    <a:bodyPr/>
                    <a:lstStyle/>
                    <a:p>
                      <a:pPr algn="ctr"/>
                      <a:r>
                        <a:rPr lang="en-US" sz="1600" kern="1200" dirty="0">
                          <a:solidFill>
                            <a:schemeClr val="tx1"/>
                          </a:solidFill>
                          <a:effectLst/>
                          <a:latin typeface="Times New Roman" panose="02020603050405020304" pitchFamily="18" charset="0"/>
                          <a:ea typeface="+mn-ea"/>
                          <a:cs typeface="Times New Roman" panose="02020603050405020304" pitchFamily="18" charset="0"/>
                        </a:rPr>
                        <a:t>J. L. Scully</a:t>
                      </a:r>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b="0" kern="1200" dirty="0">
                          <a:solidFill>
                            <a:schemeClr val="tx1"/>
                          </a:solidFill>
                          <a:effectLst/>
                          <a:latin typeface="Times New Roman" panose="02020603050405020304" pitchFamily="18" charset="0"/>
                          <a:ea typeface="+mn-ea"/>
                          <a:cs typeface="Times New Roman" panose="02020603050405020304" pitchFamily="18" charset="0"/>
                        </a:rPr>
                        <a:t>‘‘What is a disease?’’ </a:t>
                      </a:r>
                    </a:p>
                  </a:txBody>
                  <a:tcPr anchor="ctr"/>
                </a:tc>
                <a:tc>
                  <a:txBody>
                    <a:bodyPr/>
                    <a:lstStyle/>
                    <a:p>
                      <a:pPr algn="ctr"/>
                      <a:r>
                        <a:rPr lang="fr-FR" sz="1600" b="0" kern="1200" dirty="0" err="1">
                          <a:solidFill>
                            <a:schemeClr val="tx1"/>
                          </a:solidFill>
                          <a:effectLst/>
                          <a:latin typeface="Times New Roman" panose="02020603050405020304" pitchFamily="18" charset="0"/>
                          <a:ea typeface="+mn-ea"/>
                          <a:cs typeface="Times New Roman" panose="02020603050405020304" pitchFamily="18" charset="0"/>
                        </a:rPr>
                        <a:t>Chronic</a:t>
                      </a:r>
                      <a:r>
                        <a:rPr lang="fr-FR" sz="1600" b="0" kern="1200" dirty="0">
                          <a:solidFill>
                            <a:schemeClr val="tx1"/>
                          </a:solidFill>
                          <a:effectLst/>
                          <a:latin typeface="Times New Roman" panose="02020603050405020304" pitchFamily="18" charset="0"/>
                          <a:ea typeface="+mn-ea"/>
                          <a:cs typeface="Times New Roman" panose="02020603050405020304" pitchFamily="18" charset="0"/>
                        </a:rPr>
                        <a:t> </a:t>
                      </a:r>
                      <a:r>
                        <a:rPr lang="fr-FR" sz="1600" b="0" kern="1200" dirty="0" err="1">
                          <a:solidFill>
                            <a:schemeClr val="tx1"/>
                          </a:solidFill>
                          <a:effectLst/>
                          <a:latin typeface="Times New Roman" panose="02020603050405020304" pitchFamily="18" charset="0"/>
                          <a:ea typeface="+mn-ea"/>
                          <a:cs typeface="Times New Roman" panose="02020603050405020304" pitchFamily="18" charset="0"/>
                        </a:rPr>
                        <a:t>diseases</a:t>
                      </a:r>
                      <a:r>
                        <a:rPr lang="fr-FR" sz="1600" b="0" kern="1200" dirty="0">
                          <a:solidFill>
                            <a:schemeClr val="tx1"/>
                          </a:solidFill>
                          <a:effectLst/>
                          <a:latin typeface="Times New Roman" panose="02020603050405020304" pitchFamily="18" charset="0"/>
                          <a:ea typeface="+mn-ea"/>
                          <a:cs typeface="Times New Roman" panose="02020603050405020304" pitchFamily="18" charset="0"/>
                        </a:rPr>
                        <a:t> </a:t>
                      </a:r>
                      <a:endParaRPr lang="en-US" sz="16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1269526">
                <a:tc>
                  <a:txBody>
                    <a:bodyPr/>
                    <a:lstStyle/>
                    <a:p>
                      <a:pPr algn="ctr"/>
                      <a:r>
                        <a:rPr lang="en-US" sz="1600" b="0" dirty="0">
                          <a:latin typeface="Times New Roman" panose="02020603050405020304" pitchFamily="18" charset="0"/>
                          <a:cs typeface="Times New Roman" panose="02020603050405020304" pitchFamily="18" charset="0"/>
                        </a:rPr>
                        <a:t>2</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1600" dirty="0" err="1">
                          <a:latin typeface="Times New Roman" panose="02020603050405020304" pitchFamily="18" charset="0"/>
                          <a:cs typeface="Times New Roman" panose="02020603050405020304" pitchFamily="18" charset="0"/>
                        </a:rPr>
                        <a:t>Conference</a:t>
                      </a:r>
                      <a:r>
                        <a:rPr lang="fr-FR" sz="1600" dirty="0">
                          <a:latin typeface="Times New Roman" panose="02020603050405020304" pitchFamily="18" charset="0"/>
                          <a:cs typeface="Times New Roman" panose="02020603050405020304" pitchFamily="18" charset="0"/>
                        </a:rPr>
                        <a:t> , vol. 29, no. 22, pp. 2909–2917, Nov. 2013</a:t>
                      </a:r>
                    </a:p>
                  </a:txBody>
                  <a:tcPr anchor="ctr"/>
                </a:tc>
                <a:tc>
                  <a:txBody>
                    <a:bodyPr/>
                    <a:lstStyle/>
                    <a:p>
                      <a:pPr algn="ctr"/>
                      <a:r>
                        <a:rPr lang="en-US" sz="1600" b="0" dirty="0">
                          <a:latin typeface="Times New Roman" panose="02020603050405020304" pitchFamily="18" charset="0"/>
                          <a:cs typeface="Times New Roman" panose="02020603050405020304" pitchFamily="18" charset="0"/>
                        </a:rPr>
                        <a:t>R. </a:t>
                      </a:r>
                      <a:r>
                        <a:rPr lang="en-US" sz="1600" b="0" dirty="0" err="1">
                          <a:latin typeface="Times New Roman" panose="02020603050405020304" pitchFamily="18" charset="0"/>
                          <a:cs typeface="Times New Roman" panose="02020603050405020304" pitchFamily="18" charset="0"/>
                        </a:rPr>
                        <a:t>Leaman</a:t>
                      </a:r>
                      <a:r>
                        <a:rPr lang="en-US" sz="1600" b="0" dirty="0">
                          <a:latin typeface="Times New Roman" panose="02020603050405020304" pitchFamily="18" charset="0"/>
                          <a:cs typeface="Times New Roman" panose="02020603050405020304" pitchFamily="18" charset="0"/>
                        </a:rPr>
                        <a:t>, R. </a:t>
                      </a:r>
                      <a:r>
                        <a:rPr lang="en-US" sz="1600" b="0" dirty="0" err="1">
                          <a:latin typeface="Times New Roman" panose="02020603050405020304" pitchFamily="18" charset="0"/>
                          <a:cs typeface="Times New Roman" panose="02020603050405020304" pitchFamily="18" charset="0"/>
                        </a:rPr>
                        <a:t>Islamaj</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Dogan</a:t>
                      </a:r>
                      <a:r>
                        <a:rPr lang="en-US" sz="1600" b="0" dirty="0">
                          <a:latin typeface="Times New Roman" panose="02020603050405020304" pitchFamily="18" charset="0"/>
                          <a:cs typeface="Times New Roman" panose="02020603050405020304" pitchFamily="18" charset="0"/>
                        </a:rPr>
                        <a:t>, and Z. Lu</a:t>
                      </a:r>
                    </a:p>
                  </a:txBody>
                  <a:tcPr anchor="ctr"/>
                </a:tc>
                <a:tc>
                  <a:txBody>
                    <a:bodyPr/>
                    <a:lstStyle/>
                    <a:p>
                      <a:pPr algn="ct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DNorm</a:t>
                      </a:r>
                      <a:r>
                        <a:rPr lang="en-US" sz="1600" b="0" dirty="0">
                          <a:latin typeface="Times New Roman" panose="02020603050405020304" pitchFamily="18" charset="0"/>
                          <a:cs typeface="Times New Roman" panose="02020603050405020304" pitchFamily="18" charset="0"/>
                        </a:rPr>
                        <a:t>: Disease name normalization with pairwise learning to rank,’’ </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a:latin typeface="Times New Roman" panose="02020603050405020304" pitchFamily="18" charset="0"/>
                          <a:cs typeface="Times New Roman" panose="02020603050405020304" pitchFamily="18" charset="0"/>
                        </a:rPr>
                        <a:t>NCBI disease corpus and the MEDIC vocabulary</a:t>
                      </a:r>
                    </a:p>
                  </a:txBody>
                  <a:tcPr anchor="ctr"/>
                </a:tc>
                <a:extLst>
                  <a:ext uri="{0D108BD9-81ED-4DB2-BD59-A6C34878D82A}">
                    <a16:rowId xmlns:a16="http://schemas.microsoft.com/office/drawing/2014/main" val="10002"/>
                  </a:ext>
                </a:extLst>
              </a:tr>
              <a:tr h="1314015">
                <a:tc>
                  <a:txBody>
                    <a:bodyPr/>
                    <a:lstStyle/>
                    <a:p>
                      <a:pPr algn="ctr"/>
                      <a:r>
                        <a:rPr lang="en-US" sz="1600" b="0" dirty="0">
                          <a:latin typeface="Times New Roman" panose="02020603050405020304" pitchFamily="18" charset="0"/>
                          <a:cs typeface="Times New Roman" panose="02020603050405020304" pitchFamily="18" charset="0"/>
                        </a:rPr>
                        <a:t>3</a:t>
                      </a:r>
                    </a:p>
                  </a:txBody>
                  <a:tcPr anchor="ctr"/>
                </a:tc>
                <a:tc>
                  <a:txBody>
                    <a:bodyPr/>
                    <a:lstStyle/>
                    <a:p>
                      <a:pPr algn="ctr"/>
                      <a:r>
                        <a:rPr lang="en-US" sz="1600" dirty="0"/>
                        <a:t>” </a:t>
                      </a:r>
                      <a:r>
                        <a:rPr lang="fr-FR" sz="1600" dirty="0" err="1">
                          <a:latin typeface="Times New Roman" panose="02020603050405020304" pitchFamily="18" charset="0"/>
                          <a:cs typeface="Times New Roman" panose="02020603050405020304" pitchFamily="18" charset="0"/>
                        </a:rPr>
                        <a:t>Conference</a:t>
                      </a:r>
                      <a:r>
                        <a:rPr lang="fr-FR" sz="1600" dirty="0">
                          <a:latin typeface="Times New Roman" panose="02020603050405020304" pitchFamily="18" charset="0"/>
                          <a:cs typeface="Times New Roman" panose="02020603050405020304" pitchFamily="18" charset="0"/>
                        </a:rPr>
                        <a:t> ,</a:t>
                      </a:r>
                      <a:r>
                        <a:rPr lang="nl-NL" sz="1600" dirty="0">
                          <a:latin typeface="Times New Roman" panose="02020603050405020304" pitchFamily="18" charset="0"/>
                          <a:cs typeface="Times New Roman" panose="02020603050405020304" pitchFamily="18" charset="0"/>
                        </a:rPr>
                        <a:t> vol. 120, pp. 208–214, Nov. 2014.</a:t>
                      </a:r>
                      <a:endParaRPr lang="en-US" sz="1600" kern="1200" dirty="0">
                        <a:solidFill>
                          <a:schemeClr val="tx1"/>
                        </a:solidFill>
                        <a:effectLst/>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sz="1600" b="0" dirty="0">
                          <a:latin typeface="Times New Roman" panose="02020603050405020304" pitchFamily="18" charset="0"/>
                          <a:cs typeface="Times New Roman" panose="02020603050405020304" pitchFamily="18" charset="0"/>
                        </a:rPr>
                        <a:t>N. Armstrong and P. Hilton</a:t>
                      </a:r>
                    </a:p>
                  </a:txBody>
                  <a:tcPr anchor="ctr"/>
                </a:tc>
                <a:tc>
                  <a:txBody>
                    <a:bodyPr/>
                    <a:lstStyle/>
                    <a:p>
                      <a:pPr algn="ctr"/>
                      <a:r>
                        <a:rPr lang="en-US" sz="1600" b="0" dirty="0">
                          <a:latin typeface="Times New Roman" panose="02020603050405020304" pitchFamily="18" charset="0"/>
                          <a:cs typeface="Times New Roman" panose="02020603050405020304" pitchFamily="18" charset="0"/>
                        </a:rPr>
                        <a:t>‘‘Doing diagnosis: Whether and how clinicians use a diagnostic tool of uncertain clinical utility,’’ </a:t>
                      </a:r>
                    </a:p>
                  </a:txBody>
                  <a:tcPr anchor="ctr"/>
                </a:tc>
                <a:tc>
                  <a:txBody>
                    <a:bodyPr/>
                    <a:lstStyle/>
                    <a:p>
                      <a:pPr algn="ctr"/>
                      <a:r>
                        <a:rPr lang="en-IN" sz="1800" kern="1200" dirty="0">
                          <a:solidFill>
                            <a:schemeClr val="tx1"/>
                          </a:solidFill>
                          <a:effectLst/>
                          <a:latin typeface="+mn-lt"/>
                          <a:ea typeface="+mn-ea"/>
                          <a:cs typeface="+mn-cs"/>
                        </a:rPr>
                        <a:t>Diagnosis </a:t>
                      </a:r>
                      <a:endParaRPr lang="en-US" sz="16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r h="1474413">
                <a:tc>
                  <a:txBody>
                    <a:bodyPr/>
                    <a:lstStyle/>
                    <a:p>
                      <a:pPr algn="ctr"/>
                      <a:r>
                        <a:rPr lang="en-US" sz="1600" b="0" dirty="0">
                          <a:latin typeface="Times New Roman" panose="02020603050405020304" pitchFamily="18" charset="0"/>
                          <a:cs typeface="Times New Roman" panose="02020603050405020304" pitchFamily="18" charset="0"/>
                        </a:rPr>
                        <a:t>4</a:t>
                      </a:r>
                    </a:p>
                  </a:txBody>
                  <a:tcPr anchor="ctr"/>
                </a:tc>
                <a:tc>
                  <a:txBody>
                    <a:bodyPr/>
                    <a:lstStyle/>
                    <a:p>
                      <a:pPr algn="ctr"/>
                      <a:r>
                        <a:rPr lang="fr-FR" sz="1600" dirty="0" err="1">
                          <a:latin typeface="Times New Roman" panose="02020603050405020304" pitchFamily="18" charset="0"/>
                          <a:cs typeface="Times New Roman" panose="02020603050405020304" pitchFamily="18" charset="0"/>
                        </a:rPr>
                        <a:t>Conference</a:t>
                      </a:r>
                      <a:r>
                        <a:rPr lang="fr-FR" sz="1600" dirty="0">
                          <a:latin typeface="Times New Roman" panose="02020603050405020304" pitchFamily="18" charset="0"/>
                          <a:cs typeface="Times New Roman" panose="02020603050405020304" pitchFamily="18" charset="0"/>
                        </a:rPr>
                        <a:t>  </a:t>
                      </a:r>
                      <a:r>
                        <a:rPr lang="nl-NL" sz="1600" dirty="0">
                          <a:latin typeface="Times New Roman" panose="02020603050405020304" pitchFamily="18" charset="0"/>
                          <a:cs typeface="Times New Roman" panose="02020603050405020304" pitchFamily="18" charset="0"/>
                        </a:rPr>
                        <a:t>vol. 2009, p. 116, Mar. 2009</a:t>
                      </a:r>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t>R. H. </a:t>
                      </a:r>
                      <a:r>
                        <a:rPr lang="en-US" sz="1600" dirty="0" err="1"/>
                        <a:t>Scheuermann</a:t>
                      </a:r>
                      <a:r>
                        <a:rPr lang="en-US" sz="1600" dirty="0"/>
                        <a:t>, W. </a:t>
                      </a:r>
                      <a:r>
                        <a:rPr lang="en-US" sz="1600" dirty="0" err="1"/>
                        <a:t>Ceusters</a:t>
                      </a:r>
                      <a:r>
                        <a:rPr lang="en-US" sz="1600" dirty="0"/>
                        <a:t>, and B. Smith</a:t>
                      </a:r>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b="0" dirty="0">
                          <a:latin typeface="Times New Roman" panose="02020603050405020304" pitchFamily="18" charset="0"/>
                          <a:cs typeface="Times New Roman" panose="02020603050405020304" pitchFamily="18" charset="0"/>
                        </a:rPr>
                        <a:t>‘‘Toward an ontological treatment of disease and diagnosis,’’</a:t>
                      </a:r>
                    </a:p>
                  </a:txBody>
                  <a:tcPr anchor="ctr"/>
                </a:tc>
                <a:tc>
                  <a:txBody>
                    <a:bodyPr/>
                    <a:lstStyle/>
                    <a:p>
                      <a:pPr algn="ctr"/>
                      <a:r>
                        <a:rPr lang="en-US" sz="1600" b="0" dirty="0">
                          <a:latin typeface="Times New Roman" panose="02020603050405020304" pitchFamily="18" charset="0"/>
                          <a:cs typeface="Times New Roman" panose="02020603050405020304" pitchFamily="18" charset="0"/>
                        </a:rPr>
                        <a:t>clinical phenotypes</a:t>
                      </a:r>
                    </a:p>
                  </a:txBody>
                  <a:tcPr anchor="ctr"/>
                </a:tc>
                <a:extLst>
                  <a:ext uri="{0D108BD9-81ED-4DB2-BD59-A6C34878D82A}">
                    <a16:rowId xmlns:a16="http://schemas.microsoft.com/office/drawing/2014/main" val="10004"/>
                  </a:ext>
                </a:extLst>
              </a:tr>
            </a:tbl>
          </a:graphicData>
        </a:graphic>
      </p:graphicFrame>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0495128" y="111878"/>
            <a:ext cx="1541699" cy="529567"/>
          </a:xfrm>
          <a:prstGeom prst="rect">
            <a:avLst/>
          </a:prstGeom>
        </p:spPr>
      </p:pic>
      <p:sp>
        <p:nvSpPr>
          <p:cNvPr id="6" name="Rectangle 5"/>
          <p:cNvSpPr/>
          <p:nvPr/>
        </p:nvSpPr>
        <p:spPr>
          <a:xfrm>
            <a:off x="4185298" y="111878"/>
            <a:ext cx="2596416" cy="461665"/>
          </a:xfrm>
          <a:prstGeom prst="rect">
            <a:avLst/>
          </a:prstGeom>
        </p:spPr>
        <p:txBody>
          <a:bodyPr wrap="none">
            <a:spAutoFit/>
          </a:bodyPr>
          <a:lstStyle/>
          <a:p>
            <a:pPr algn="ctr"/>
            <a:r>
              <a:rPr lang="en-US" sz="2400" b="1" dirty="0">
                <a:latin typeface="Times New Roman" panose="02020603050405020304" pitchFamily="18" charset="0"/>
                <a:cs typeface="Times New Roman" panose="02020603050405020304" pitchFamily="18" charset="0"/>
              </a:rPr>
              <a:t>Literature survey:</a:t>
            </a:r>
            <a:endParaRPr lang="en-US" sz="2400" dirty="0"/>
          </a:p>
        </p:txBody>
      </p:sp>
    </p:spTree>
    <p:extLst>
      <p:ext uri="{BB962C8B-B14F-4D97-AF65-F5344CB8AC3E}">
        <p14:creationId xmlns:p14="http://schemas.microsoft.com/office/powerpoint/2010/main" val="1073536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812079-78EF-4120-AAB7-BAF4D451E174}"/>
              </a:ext>
            </a:extLst>
          </p:cNvPr>
          <p:cNvSpPr txBox="1">
            <a:spLocks/>
          </p:cNvSpPr>
          <p:nvPr/>
        </p:nvSpPr>
        <p:spPr>
          <a:xfrm>
            <a:off x="1958873" y="460439"/>
            <a:ext cx="6581932" cy="636104"/>
          </a:xfrm>
          <a:prstGeom prst="rect">
            <a:avLst/>
          </a:prstGeom>
        </p:spPr>
        <p:txBody>
          <a:bodyP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latin typeface="Times New Roman" panose="02020603050405020304" pitchFamily="18" charset="0"/>
                <a:cs typeface="Times New Roman" panose="02020603050405020304" pitchFamily="18" charset="0"/>
              </a:rPr>
              <a:t>EXISTING SYSTEM</a:t>
            </a:r>
          </a:p>
        </p:txBody>
      </p:sp>
      <p:sp>
        <p:nvSpPr>
          <p:cNvPr id="5" name="Rectangle 4">
            <a:extLst>
              <a:ext uri="{FF2B5EF4-FFF2-40B4-BE49-F238E27FC236}">
                <a16:creationId xmlns:a16="http://schemas.microsoft.com/office/drawing/2014/main" id="{EF429721-6F7A-44F4-8A32-2CBA3A706FD4}"/>
              </a:ext>
            </a:extLst>
          </p:cNvPr>
          <p:cNvSpPr/>
          <p:nvPr/>
        </p:nvSpPr>
        <p:spPr>
          <a:xfrm>
            <a:off x="855260" y="1333632"/>
            <a:ext cx="10481480" cy="2971967"/>
          </a:xfrm>
          <a:prstGeom prst="rect">
            <a:avLst/>
          </a:prstGeom>
        </p:spPr>
        <p:txBody>
          <a:bodyPr wrap="square">
            <a:spAutoFit/>
          </a:bodyPr>
          <a:lstStyle/>
          <a:p>
            <a:pPr algn="just">
              <a:lnSpc>
                <a:spcPct val="200000"/>
              </a:lnSpc>
            </a:pPr>
            <a:r>
              <a:rPr lang="en-US" sz="1600" dirty="0">
                <a:latin typeface="Times New Roman" panose="02020603050405020304" pitchFamily="18" charset="0"/>
                <a:cs typeface="Times New Roman" panose="02020603050405020304" pitchFamily="18" charset="0"/>
              </a:rPr>
              <a:t>The existing system of multiple disease detection using machine learning employs algorithms that can analyze medical data and identify patterns to predict the risk of developing diabetes, chronic kidney disease, liver disease, and breast cancer. This system uses various features such as patient demographics, medical history, symptoms, and laboratory test results to generate accurate predictions. By leveraging machine learning techniques, this system can continuously learn and improve its predictive accuracy, providing early detection and potentially life-saving interventions for patients at risk of developing these diseases.</a:t>
            </a:r>
          </a:p>
        </p:txBody>
      </p:sp>
      <p:sp>
        <p:nvSpPr>
          <p:cNvPr id="6" name="TextBox 5">
            <a:extLst>
              <a:ext uri="{FF2B5EF4-FFF2-40B4-BE49-F238E27FC236}">
                <a16:creationId xmlns:a16="http://schemas.microsoft.com/office/drawing/2014/main" id="{1E4843DE-2C3D-4A28-B1A6-D0085E9E13B1}"/>
              </a:ext>
            </a:extLst>
          </p:cNvPr>
          <p:cNvSpPr txBox="1"/>
          <p:nvPr/>
        </p:nvSpPr>
        <p:spPr>
          <a:xfrm>
            <a:off x="855260" y="4640068"/>
            <a:ext cx="6653771" cy="1754326"/>
          </a:xfrm>
          <a:prstGeom prst="rect">
            <a:avLst/>
          </a:prstGeom>
          <a:noFill/>
        </p:spPr>
        <p:txBody>
          <a:bodyPr wrap="square" anchor="ctr">
            <a:spAutoFit/>
          </a:bodyPr>
          <a:lstStyle/>
          <a:p>
            <a:pPr algn="just">
              <a:lnSpc>
                <a:spcPct val="150000"/>
              </a:lnSpc>
            </a:pPr>
            <a:r>
              <a:rPr lang="en-IN" b="1" dirty="0">
                <a:latin typeface="Times New Roman" panose="02020603050405020304" pitchFamily="18" charset="0"/>
                <a:cs typeface="Times New Roman" panose="02020603050405020304" pitchFamily="18" charset="0"/>
              </a:rPr>
              <a:t>Disadvantages:</a:t>
            </a:r>
            <a:endParaRPr lang="en-US" dirty="0">
              <a:latin typeface="Times New Roman" panose="02020603050405020304" pitchFamily="18" charset="0"/>
              <a:cs typeface="Times New Roman" panose="02020603050405020304" pitchFamily="18" charset="0"/>
            </a:endParaRPr>
          </a:p>
          <a:p>
            <a:pPr algn="just">
              <a:lnSpc>
                <a:spcPct val="150000"/>
              </a:lnSpc>
            </a:pPr>
            <a:endParaRPr lang="en-US" dirty="0">
              <a:latin typeface="Times New Roman" panose="02020603050405020304" pitchFamily="18" charset="0"/>
              <a:cs typeface="Times New Roman" panose="02020603050405020304" pitchFamily="18" charset="0"/>
            </a:endParaRPr>
          </a:p>
          <a:p>
            <a:pPr marL="285750" lvl="0" indent="-285750" algn="just">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High complexity.</a:t>
            </a:r>
            <a:endParaRPr lang="en-US" dirty="0">
              <a:latin typeface="Times New Roman" panose="02020603050405020304" pitchFamily="18" charset="0"/>
              <a:cs typeface="Times New Roman" panose="02020603050405020304" pitchFamily="18" charset="0"/>
            </a:endParaRPr>
          </a:p>
          <a:p>
            <a:pPr marL="285750" lvl="0" indent="-285750" algn="just">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Time consuming.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6474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677CBA-7C11-467D-8314-4A6BF8FE92FE}"/>
              </a:ext>
            </a:extLst>
          </p:cNvPr>
          <p:cNvSpPr txBox="1">
            <a:spLocks/>
          </p:cNvSpPr>
          <p:nvPr/>
        </p:nvSpPr>
        <p:spPr>
          <a:xfrm>
            <a:off x="487206" y="238805"/>
            <a:ext cx="9477784" cy="622852"/>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latin typeface="Times New Roman" panose="02020603050405020304" pitchFamily="18" charset="0"/>
                <a:cs typeface="Times New Roman" panose="02020603050405020304" pitchFamily="18" charset="0"/>
              </a:rPr>
              <a:t>PROPOSED SYSTEM</a:t>
            </a:r>
          </a:p>
        </p:txBody>
      </p:sp>
      <p:sp>
        <p:nvSpPr>
          <p:cNvPr id="5" name="Rectangle 4">
            <a:extLst>
              <a:ext uri="{FF2B5EF4-FFF2-40B4-BE49-F238E27FC236}">
                <a16:creationId xmlns:a16="http://schemas.microsoft.com/office/drawing/2014/main" id="{63CF0535-79C2-41EC-A641-509023C32CF8}"/>
              </a:ext>
            </a:extLst>
          </p:cNvPr>
          <p:cNvSpPr/>
          <p:nvPr/>
        </p:nvSpPr>
        <p:spPr>
          <a:xfrm>
            <a:off x="791571" y="1194986"/>
            <a:ext cx="10764326" cy="2971967"/>
          </a:xfrm>
          <a:prstGeom prst="rect">
            <a:avLst/>
          </a:prstGeom>
        </p:spPr>
        <p:txBody>
          <a:bodyPr wrap="square">
            <a:spAutoFit/>
          </a:bodyPr>
          <a:lstStyle/>
          <a:p>
            <a:pPr algn="just">
              <a:lnSpc>
                <a:spcPct val="200000"/>
              </a:lnSpc>
            </a:pPr>
            <a:r>
              <a:rPr lang="en-US" sz="1600" dirty="0">
                <a:latin typeface="Times New Roman" panose="02020603050405020304" pitchFamily="18" charset="0"/>
                <a:cs typeface="Times New Roman" panose="02020603050405020304" pitchFamily="18" charset="0"/>
              </a:rPr>
              <a:t>The proposed system of multiple disease detection using machine learning involves the development of a model that can accurately detect the presence of four diseases - diabetes, chronic kidney disease, liver disease, and breast cancer - using patient data. The system will use various machine learning algorithms to analyze patient data such as medical history, symptoms, and laboratory test results to identify patterns and predict the likelihood of disease. The system will provide clinicians with accurate and timely information to improve patient outcomes, reduce costs, and optimize healthcare delivery. This will be accomplished through a user-friendly interface and integration with electronic medical records.</a:t>
            </a:r>
          </a:p>
        </p:txBody>
      </p:sp>
      <p:sp>
        <p:nvSpPr>
          <p:cNvPr id="6" name="TextBox 5">
            <a:extLst>
              <a:ext uri="{FF2B5EF4-FFF2-40B4-BE49-F238E27FC236}">
                <a16:creationId xmlns:a16="http://schemas.microsoft.com/office/drawing/2014/main" id="{404ED934-6AFC-418C-B067-0274905E09CD}"/>
              </a:ext>
            </a:extLst>
          </p:cNvPr>
          <p:cNvSpPr txBox="1"/>
          <p:nvPr/>
        </p:nvSpPr>
        <p:spPr>
          <a:xfrm>
            <a:off x="791571" y="4166953"/>
            <a:ext cx="6736440" cy="3370153"/>
          </a:xfrm>
          <a:prstGeom prst="rect">
            <a:avLst/>
          </a:prstGeom>
          <a:noFill/>
        </p:spPr>
        <p:txBody>
          <a:bodyPr wrap="square">
            <a:spAutoFit/>
          </a:bodyPr>
          <a:lstStyle/>
          <a:p>
            <a:pPr algn="just">
              <a:lnSpc>
                <a:spcPct val="150000"/>
              </a:lnSpc>
            </a:pPr>
            <a:r>
              <a:rPr lang="en-IN" b="1" dirty="0">
                <a:latin typeface="Times New Roman" panose="02020603050405020304" pitchFamily="18" charset="0"/>
                <a:cs typeface="Times New Roman" panose="02020603050405020304" pitchFamily="18" charset="0"/>
              </a:rPr>
              <a:t>Advantages</a:t>
            </a:r>
            <a:r>
              <a:rPr lang="en-IN" dirty="0">
                <a:latin typeface="Times New Roman" panose="02020603050405020304" pitchFamily="18" charset="0"/>
                <a:cs typeface="Times New Roman" panose="02020603050405020304" pitchFamily="18" charset="0"/>
              </a:rPr>
              <a:t>:</a:t>
            </a:r>
          </a:p>
          <a:p>
            <a:pPr algn="just">
              <a:lnSpc>
                <a:spcPct val="150000"/>
              </a:lnSpc>
            </a:pPr>
            <a:endParaRPr lang="en-US" dirty="0">
              <a:latin typeface="Times New Roman" panose="02020603050405020304" pitchFamily="18" charset="0"/>
              <a:cs typeface="Times New Roman" panose="02020603050405020304" pitchFamily="18" charset="0"/>
            </a:endParaRPr>
          </a:p>
          <a:p>
            <a:pPr marL="285750" lvl="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Highest accuracy </a:t>
            </a:r>
          </a:p>
          <a:p>
            <a:pPr marL="285750" lvl="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Reduces time complexity.</a:t>
            </a:r>
          </a:p>
          <a:p>
            <a:pPr marL="285750" lvl="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Easy to use</a:t>
            </a:r>
          </a:p>
          <a:p>
            <a:pPr lvl="0">
              <a:lnSpc>
                <a:spcPct val="150000"/>
              </a:lnSpc>
            </a:pPr>
            <a:endParaRPr lang="en-US" dirty="0">
              <a:latin typeface="Times New Roman" panose="02020603050405020304" pitchFamily="18" charset="0"/>
              <a:cs typeface="Times New Roman" panose="02020603050405020304" pitchFamily="18" charset="0"/>
            </a:endParaRPr>
          </a:p>
          <a:p>
            <a:pPr lvl="0">
              <a:lnSpc>
                <a:spcPct val="150000"/>
              </a:lnSpc>
            </a:pPr>
            <a:endParaRPr lang="en-US" dirty="0"/>
          </a:p>
          <a:p>
            <a:pPr marL="342900" marR="0" lvl="0" indent="-342900" algn="just">
              <a:lnSpc>
                <a:spcPct val="150000"/>
              </a:lnSpc>
              <a:spcBef>
                <a:spcPts val="0"/>
              </a:spcBef>
              <a:spcAft>
                <a:spcPts val="800"/>
              </a:spcAft>
              <a:buFont typeface="Symbol" panose="05050102010706020507" pitchFamily="18" charset="2"/>
              <a:buChar char=""/>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7476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25626" y="206201"/>
            <a:ext cx="4427834" cy="95380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altLang="en-US" sz="2400" b="1" dirty="0">
                <a:solidFill>
                  <a:schemeClr val="tx1"/>
                </a:solidFill>
                <a:latin typeface="Times New Roman" panose="02020603050405020304" pitchFamily="18" charset="0"/>
                <a:cs typeface="Times New Roman" panose="02020603050405020304" pitchFamily="18" charset="0"/>
              </a:rPr>
            </a:br>
            <a:r>
              <a:rPr lang="en-US" altLang="en-US" sz="2400" b="1" dirty="0">
                <a:solidFill>
                  <a:schemeClr val="tx1"/>
                </a:solidFill>
                <a:latin typeface="Times New Roman" panose="02020603050405020304" pitchFamily="18" charset="0"/>
                <a:cs typeface="Times New Roman" panose="02020603050405020304" pitchFamily="18" charset="0"/>
              </a:rPr>
              <a:t>PROPOSED METHOD</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532262" y="346364"/>
            <a:ext cx="11124749" cy="57172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endParaRPr lang="en-IN" dirty="0"/>
          </a:p>
        </p:txBody>
      </p:sp>
      <p:pic>
        <p:nvPicPr>
          <p:cNvPr id="6" name="Picture 5"/>
          <p:cNvPicPr/>
          <p:nvPr/>
        </p:nvPicPr>
        <p:blipFill>
          <a:blip r:embed="rId2"/>
          <a:stretch>
            <a:fillRect/>
          </a:stretch>
        </p:blipFill>
        <p:spPr>
          <a:xfrm>
            <a:off x="3230245" y="1661795"/>
            <a:ext cx="5731510" cy="3534410"/>
          </a:xfrm>
          <a:prstGeom prst="rect">
            <a:avLst/>
          </a:prstGeom>
        </p:spPr>
      </p:pic>
    </p:spTree>
    <p:extLst>
      <p:ext uri="{BB962C8B-B14F-4D97-AF65-F5344CB8AC3E}">
        <p14:creationId xmlns:p14="http://schemas.microsoft.com/office/powerpoint/2010/main" val="1547321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96645" y="132229"/>
            <a:ext cx="2799259" cy="70240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dirty="0">
                <a:latin typeface="Times New Roman" panose="02020603050405020304" pitchFamily="18" charset="0"/>
                <a:cs typeface="Times New Roman" panose="02020603050405020304" pitchFamily="18" charset="0"/>
              </a:rPr>
              <a:t>ALGORITHMS</a:t>
            </a:r>
          </a:p>
        </p:txBody>
      </p:sp>
      <p:sp>
        <p:nvSpPr>
          <p:cNvPr id="4" name="Rectangle 3">
            <a:extLst>
              <a:ext uri="{FF2B5EF4-FFF2-40B4-BE49-F238E27FC236}">
                <a16:creationId xmlns:a16="http://schemas.microsoft.com/office/drawing/2014/main" id="{97C38E1A-45F4-4C69-BA47-2E182DCBB270}"/>
              </a:ext>
            </a:extLst>
          </p:cNvPr>
          <p:cNvSpPr/>
          <p:nvPr/>
        </p:nvSpPr>
        <p:spPr>
          <a:xfrm>
            <a:off x="912102" y="580721"/>
            <a:ext cx="5038532" cy="507831"/>
          </a:xfrm>
          <a:prstGeom prst="rect">
            <a:avLst/>
          </a:prstGeom>
        </p:spPr>
        <p:txBody>
          <a:bodyPr wrap="square">
            <a:spAutoFit/>
          </a:bodyPr>
          <a:lstStyle/>
          <a:p>
            <a:pPr marL="342900" marR="0" lvl="0" indent="-342900" algn="just">
              <a:lnSpc>
                <a:spcPct val="150000"/>
              </a:lnSpc>
              <a:spcBef>
                <a:spcPts val="0"/>
              </a:spcBef>
              <a:spcAft>
                <a:spcPts val="1000"/>
              </a:spcAft>
              <a:buFont typeface="+mj-lt"/>
              <a:buAutoNum type="arabicPeriod"/>
            </a:pPr>
            <a:r>
              <a:rPr lang="en-IN" b="1" dirty="0">
                <a:latin typeface="Times New Roman" panose="02020603050405020304" pitchFamily="18" charset="0"/>
                <a:ea typeface="Calibri" panose="020F0502020204030204" pitchFamily="34" charset="0"/>
                <a:cs typeface="Times New Roman" panose="02020603050405020304" pitchFamily="18" charset="0"/>
              </a:rPr>
              <a:t>Decision Tree: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521F976E-99F8-42EB-9437-CFFBB1D90EE0}"/>
              </a:ext>
            </a:extLst>
          </p:cNvPr>
          <p:cNvSpPr/>
          <p:nvPr/>
        </p:nvSpPr>
        <p:spPr>
          <a:xfrm>
            <a:off x="912102" y="1165189"/>
            <a:ext cx="10398324" cy="2334806"/>
          </a:xfrm>
          <a:prstGeom prst="rect">
            <a:avLst/>
          </a:prstGeom>
        </p:spPr>
        <p:txBody>
          <a:bodyPr wrap="square">
            <a:spAutoFit/>
          </a:bodyPr>
          <a:lstStyle/>
          <a:p>
            <a:pPr algn="just">
              <a:lnSpc>
                <a:spcPct val="200000"/>
              </a:lnSpc>
              <a:spcAft>
                <a:spcPts val="1000"/>
              </a:spcAft>
            </a:pPr>
            <a:r>
              <a:rPr lang="en-IN"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Decision tree is a flowchart-like tree structure where an internal node represents feature(or attribute), the branch represents a decision rule, and each leaf node represents the outcome. The topmost node in a decision tree is known as the root node. It learns to partition on the basis of the attribute value. It partitions the tree in recursively manner call recursive partitioning. This flowchart-like structure helps you in decision making. It's visualization like a flowchart diagram which easily mimics the human level thinking. That is why decision trees are easy to understand and interpret. </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3FAFD6B-36AD-4990-8758-1C0675FFF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751" y="3794787"/>
            <a:ext cx="6343049" cy="2981325"/>
          </a:xfrm>
          <a:prstGeom prst="rect">
            <a:avLst/>
          </a:prstGeom>
          <a:effectLst>
            <a:glow rad="127000">
              <a:schemeClr val="accent1">
                <a:lumMod val="60000"/>
                <a:lumOff val="40000"/>
              </a:schemeClr>
            </a:glow>
          </a:effectLst>
        </p:spPr>
      </p:pic>
    </p:spTree>
    <p:extLst>
      <p:ext uri="{BB962C8B-B14F-4D97-AF65-F5344CB8AC3E}">
        <p14:creationId xmlns:p14="http://schemas.microsoft.com/office/powerpoint/2010/main" val="10307203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230</TotalTime>
  <Words>3492</Words>
  <Application>Microsoft Office PowerPoint</Application>
  <PresentationFormat>Widescreen</PresentationFormat>
  <Paragraphs>158</Paragraphs>
  <Slides>39</Slides>
  <Notes>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Calibri Light</vt:lpstr>
      <vt:lpstr>Symbol</vt:lpstr>
      <vt:lpstr>Times New Roman</vt:lpstr>
      <vt:lpstr>Trebuchet MS</vt:lpstr>
      <vt:lpstr>Wingdings</vt:lpstr>
      <vt:lpstr>Wingdings 3</vt:lpstr>
      <vt:lpstr>Facet</vt:lpstr>
      <vt:lpstr>PowerPoint Presentation</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BALARAM PANIGRAHY</dc:creator>
  <cp:lastModifiedBy>chandhavarivamsi@gmail.com</cp:lastModifiedBy>
  <cp:revision>59</cp:revision>
  <dcterms:created xsi:type="dcterms:W3CDTF">2022-04-13T10:05:01Z</dcterms:created>
  <dcterms:modified xsi:type="dcterms:W3CDTF">2024-05-02T16:07:20Z</dcterms:modified>
</cp:coreProperties>
</file>